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7" r:id="rId4"/>
    <p:sldId id="271" r:id="rId5"/>
    <p:sldId id="273" r:id="rId6"/>
    <p:sldId id="272" r:id="rId7"/>
    <p:sldId id="274" r:id="rId8"/>
    <p:sldId id="269" r:id="rId9"/>
    <p:sldId id="275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hyperlink" Target="mailto:kirovsk-metod@kirovsk-reg.ru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hyperlink" Target="mailto:kirovsk-metod@kirovsk-reg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79E0C0-6207-4F23-A4B8-2684B628B59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E1D857-C6CA-471B-A928-ACB56046E97D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ru-RU" dirty="0" smtClean="0"/>
            <a:t>Пункт 4. Стратегии взаимодействия с системами генеративного </a:t>
          </a:r>
          <a:r>
            <a:rPr lang="ru-RU" dirty="0" smtClean="0">
              <a:solidFill>
                <a:srgbClr val="FFFF00"/>
              </a:solidFill>
            </a:rPr>
            <a:t>искусственного интеллекта </a:t>
          </a:r>
          <a:r>
            <a:rPr lang="ru-RU" dirty="0" smtClean="0"/>
            <a:t>при решении образовательных и социально значимых задач в области функциональной грамотности </a:t>
          </a:r>
          <a:endParaRPr lang="ru-RU" dirty="0"/>
        </a:p>
      </dgm:t>
    </dgm:pt>
    <dgm:pt modelId="{6DC83720-CDBD-4D9C-8490-8AE92BEC61F0}" type="parTrans" cxnId="{6170683F-AE46-4E75-9E8C-5A7E03C6B979}">
      <dgm:prSet/>
      <dgm:spPr/>
      <dgm:t>
        <a:bodyPr/>
        <a:lstStyle/>
        <a:p>
          <a:endParaRPr lang="ru-RU"/>
        </a:p>
      </dgm:t>
    </dgm:pt>
    <dgm:pt modelId="{8860A258-971C-4228-A336-0BA912E9924E}" type="sibTrans" cxnId="{6170683F-AE46-4E75-9E8C-5A7E03C6B979}">
      <dgm:prSet/>
      <dgm:spPr/>
      <dgm:t>
        <a:bodyPr/>
        <a:lstStyle/>
        <a:p>
          <a:endParaRPr lang="ru-RU"/>
        </a:p>
      </dgm:t>
    </dgm:pt>
    <dgm:pt modelId="{605FDCB0-87C0-46C4-A28E-7DA0100E0BC4}">
      <dgm:prSet custT="1"/>
      <dgm:spPr/>
      <dgm:t>
        <a:bodyPr/>
        <a:lstStyle/>
        <a:p>
          <a:pPr rtl="0"/>
          <a:r>
            <a:rPr lang="ru-RU" sz="1100" dirty="0" smtClean="0"/>
            <a:t>Программа повышения квалификации педагогов по использованию </a:t>
          </a:r>
          <a:r>
            <a:rPr lang="ru-RU" sz="1100" dirty="0" smtClean="0">
              <a:solidFill>
                <a:srgbClr val="C00000"/>
              </a:solidFill>
            </a:rPr>
            <a:t>ИИ</a:t>
          </a:r>
          <a:r>
            <a:rPr lang="ru-RU" sz="1100" dirty="0" smtClean="0"/>
            <a:t> в педагогической практике</a:t>
          </a:r>
          <a:endParaRPr lang="ru-RU" sz="1100" dirty="0"/>
        </a:p>
      </dgm:t>
    </dgm:pt>
    <dgm:pt modelId="{65D816F4-E0D5-406B-9A16-CCB0C8BC9282}" type="parTrans" cxnId="{48D0B171-2529-44FC-8676-377C83909C8D}">
      <dgm:prSet/>
      <dgm:spPr/>
      <dgm:t>
        <a:bodyPr/>
        <a:lstStyle/>
        <a:p>
          <a:endParaRPr lang="ru-RU"/>
        </a:p>
      </dgm:t>
    </dgm:pt>
    <dgm:pt modelId="{A35FB7A2-F2B9-4797-99DC-BC6BBA8B3508}" type="sibTrans" cxnId="{48D0B171-2529-44FC-8676-377C83909C8D}">
      <dgm:prSet/>
      <dgm:spPr/>
      <dgm:t>
        <a:bodyPr/>
        <a:lstStyle/>
        <a:p>
          <a:endParaRPr lang="ru-RU"/>
        </a:p>
      </dgm:t>
    </dgm:pt>
    <dgm:pt modelId="{E8E983EA-70A5-4254-834F-C8F366B7824F}">
      <dgm:prSet custT="1"/>
      <dgm:spPr/>
      <dgm:t>
        <a:bodyPr/>
        <a:lstStyle/>
        <a:p>
          <a:pPr rtl="0"/>
          <a:r>
            <a:rPr lang="ru-RU" sz="1100" dirty="0" smtClean="0"/>
            <a:t>Сборник уроков и внеурочных занятий с использованием возможностей </a:t>
          </a:r>
          <a:r>
            <a:rPr lang="ru-RU" sz="1100" dirty="0" smtClean="0">
              <a:solidFill>
                <a:srgbClr val="C00000"/>
              </a:solidFill>
            </a:rPr>
            <a:t>ИИ</a:t>
          </a:r>
          <a:endParaRPr lang="ru-RU" sz="1100" dirty="0">
            <a:solidFill>
              <a:srgbClr val="C00000"/>
            </a:solidFill>
          </a:endParaRPr>
        </a:p>
      </dgm:t>
    </dgm:pt>
    <dgm:pt modelId="{BA7E236F-E660-45CF-8CDC-A0D37FAFEEA1}" type="parTrans" cxnId="{9F458C9C-3E55-4068-9934-96AF7EC78D0F}">
      <dgm:prSet/>
      <dgm:spPr/>
      <dgm:t>
        <a:bodyPr/>
        <a:lstStyle/>
        <a:p>
          <a:endParaRPr lang="ru-RU"/>
        </a:p>
      </dgm:t>
    </dgm:pt>
    <dgm:pt modelId="{117DC09C-D5B7-435E-85FF-42C234D420C9}" type="sibTrans" cxnId="{9F458C9C-3E55-4068-9934-96AF7EC78D0F}">
      <dgm:prSet/>
      <dgm:spPr/>
      <dgm:t>
        <a:bodyPr/>
        <a:lstStyle/>
        <a:p>
          <a:endParaRPr lang="ru-RU"/>
        </a:p>
      </dgm:t>
    </dgm:pt>
    <dgm:pt modelId="{F85717E1-4777-4533-9195-453C749578F1}">
      <dgm:prSet custT="1"/>
      <dgm:spPr/>
      <dgm:t>
        <a:bodyPr/>
        <a:lstStyle/>
        <a:p>
          <a:pPr rtl="0"/>
          <a:r>
            <a:rPr lang="ru-RU" sz="1100" dirty="0" smtClean="0"/>
            <a:t>Инструкции по использованию </a:t>
          </a:r>
          <a:r>
            <a:rPr lang="ru-RU" sz="1100" dirty="0" smtClean="0">
              <a:solidFill>
                <a:srgbClr val="C00000"/>
              </a:solidFill>
            </a:rPr>
            <a:t>ИИ</a:t>
          </a:r>
          <a:r>
            <a:rPr lang="ru-RU" sz="1100" dirty="0" smtClean="0"/>
            <a:t> при выполнении учебных и социально значимых задач для обучающихся</a:t>
          </a:r>
          <a:endParaRPr lang="ru-RU" sz="1100" dirty="0"/>
        </a:p>
      </dgm:t>
    </dgm:pt>
    <dgm:pt modelId="{147BDBB9-1E7E-4B21-B685-880D3E631934}" type="parTrans" cxnId="{9C933050-209F-4172-9572-8F53C57F5F2E}">
      <dgm:prSet/>
      <dgm:spPr/>
      <dgm:t>
        <a:bodyPr/>
        <a:lstStyle/>
        <a:p>
          <a:endParaRPr lang="ru-RU"/>
        </a:p>
      </dgm:t>
    </dgm:pt>
    <dgm:pt modelId="{C618F8BC-8B06-459E-8650-7681B920811D}" type="sibTrans" cxnId="{9C933050-209F-4172-9572-8F53C57F5F2E}">
      <dgm:prSet/>
      <dgm:spPr/>
      <dgm:t>
        <a:bodyPr/>
        <a:lstStyle/>
        <a:p>
          <a:endParaRPr lang="ru-RU"/>
        </a:p>
      </dgm:t>
    </dgm:pt>
    <dgm:pt modelId="{62CC26A0-E6AB-4132-B2E6-62BE9FB10ABC}">
      <dgm:prSet custT="1"/>
      <dgm:spPr/>
      <dgm:t>
        <a:bodyPr/>
        <a:lstStyle/>
        <a:p>
          <a:pPr rtl="0"/>
          <a:r>
            <a:rPr lang="ru-RU" sz="1100" dirty="0" smtClean="0"/>
            <a:t>Совместный проект педагогов и обучающихся </a:t>
          </a:r>
          <a:r>
            <a:rPr lang="ru-RU" sz="1100" dirty="0" smtClean="0">
              <a:solidFill>
                <a:srgbClr val="C00000"/>
              </a:solidFill>
            </a:rPr>
            <a:t>«Искусственный интеллект: правила этикета»</a:t>
          </a:r>
          <a:endParaRPr lang="ru-RU" sz="1100" dirty="0">
            <a:solidFill>
              <a:srgbClr val="C00000"/>
            </a:solidFill>
          </a:endParaRPr>
        </a:p>
      </dgm:t>
    </dgm:pt>
    <dgm:pt modelId="{4BCD4777-DBFC-4C2C-9036-17DA4B4FA214}" type="parTrans" cxnId="{A1629764-4219-40D0-B8C6-A70242B53067}">
      <dgm:prSet/>
      <dgm:spPr/>
      <dgm:t>
        <a:bodyPr/>
        <a:lstStyle/>
        <a:p>
          <a:endParaRPr lang="ru-RU"/>
        </a:p>
      </dgm:t>
    </dgm:pt>
    <dgm:pt modelId="{E869E936-96F8-46A6-963A-EAB0BE6B20DF}" type="sibTrans" cxnId="{A1629764-4219-40D0-B8C6-A70242B53067}">
      <dgm:prSet/>
      <dgm:spPr/>
      <dgm:t>
        <a:bodyPr/>
        <a:lstStyle/>
        <a:p>
          <a:endParaRPr lang="ru-RU"/>
        </a:p>
      </dgm:t>
    </dgm:pt>
    <dgm:pt modelId="{FD921916-63C9-4081-8EB3-27A6966A3810}">
      <dgm:prSet custT="1"/>
      <dgm:spPr/>
      <dgm:t>
        <a:bodyPr/>
        <a:lstStyle/>
        <a:p>
          <a:pPr rtl="0"/>
          <a:r>
            <a:rPr lang="ru-RU" sz="1100" dirty="0" smtClean="0"/>
            <a:t>Онлайн-олимпиада для обучающихся «Решаем вместе» (решение предметных и /или общественно значимых задач с использованием возможностей ИИ) </a:t>
          </a:r>
          <a:endParaRPr lang="ru-RU" sz="1100" dirty="0"/>
        </a:p>
      </dgm:t>
    </dgm:pt>
    <dgm:pt modelId="{EC8EB76B-B9DD-4CF6-9A47-25AD05981AB9}" type="parTrans" cxnId="{D22CCC61-0E4F-4175-BAD3-DEE2C670E386}">
      <dgm:prSet/>
      <dgm:spPr/>
      <dgm:t>
        <a:bodyPr/>
        <a:lstStyle/>
        <a:p>
          <a:endParaRPr lang="ru-RU"/>
        </a:p>
      </dgm:t>
    </dgm:pt>
    <dgm:pt modelId="{AD9A3FD7-1DC3-402B-9330-556C9E2DF867}" type="sibTrans" cxnId="{D22CCC61-0E4F-4175-BAD3-DEE2C670E386}">
      <dgm:prSet/>
      <dgm:spPr/>
      <dgm:t>
        <a:bodyPr/>
        <a:lstStyle/>
        <a:p>
          <a:endParaRPr lang="ru-RU"/>
        </a:p>
      </dgm:t>
    </dgm:pt>
    <dgm:pt modelId="{6E107543-4053-430B-A1C7-8C22D81645B2}" type="pres">
      <dgm:prSet presAssocID="{7A79E0C0-6207-4F23-A4B8-2684B628B5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705F3A-105D-4029-AB21-82BE786DBDE5}" type="pres">
      <dgm:prSet presAssocID="{5FE1D857-C6CA-471B-A928-ACB56046E97D}" presName="linNode" presStyleCnt="0"/>
      <dgm:spPr/>
    </dgm:pt>
    <dgm:pt modelId="{08C7F281-F665-460F-9C54-79AA327C4FBD}" type="pres">
      <dgm:prSet presAssocID="{5FE1D857-C6CA-471B-A928-ACB56046E97D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5B923-6DF3-4D6E-9BC0-A24F54F28227}" type="pres">
      <dgm:prSet presAssocID="{5FE1D857-C6CA-471B-A928-ACB56046E97D}" presName="descendantText" presStyleLbl="alignAccFollowNode1" presStyleIdx="0" presStyleCnt="1" custScaleY="122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70683F-AE46-4E75-9E8C-5A7E03C6B979}" srcId="{7A79E0C0-6207-4F23-A4B8-2684B628B593}" destId="{5FE1D857-C6CA-471B-A928-ACB56046E97D}" srcOrd="0" destOrd="0" parTransId="{6DC83720-CDBD-4D9C-8490-8AE92BEC61F0}" sibTransId="{8860A258-971C-4228-A336-0BA912E9924E}"/>
    <dgm:cxn modelId="{6547334A-ED27-4686-8973-6DBBF2873DF2}" type="presOf" srcId="{5FE1D857-C6CA-471B-A928-ACB56046E97D}" destId="{08C7F281-F665-460F-9C54-79AA327C4FBD}" srcOrd="0" destOrd="0" presId="urn:microsoft.com/office/officeart/2005/8/layout/vList5"/>
    <dgm:cxn modelId="{DBE2DC34-96E4-4D47-9ACC-6043A7087F01}" type="presOf" srcId="{62CC26A0-E6AB-4132-B2E6-62BE9FB10ABC}" destId="{2EB5B923-6DF3-4D6E-9BC0-A24F54F28227}" srcOrd="0" destOrd="3" presId="urn:microsoft.com/office/officeart/2005/8/layout/vList5"/>
    <dgm:cxn modelId="{9C933050-209F-4172-9572-8F53C57F5F2E}" srcId="{5FE1D857-C6CA-471B-A928-ACB56046E97D}" destId="{F85717E1-4777-4533-9195-453C749578F1}" srcOrd="2" destOrd="0" parTransId="{147BDBB9-1E7E-4B21-B685-880D3E631934}" sibTransId="{C618F8BC-8B06-459E-8650-7681B920811D}"/>
    <dgm:cxn modelId="{48D0B171-2529-44FC-8676-377C83909C8D}" srcId="{5FE1D857-C6CA-471B-A928-ACB56046E97D}" destId="{605FDCB0-87C0-46C4-A28E-7DA0100E0BC4}" srcOrd="0" destOrd="0" parTransId="{65D816F4-E0D5-406B-9A16-CCB0C8BC9282}" sibTransId="{A35FB7A2-F2B9-4797-99DC-BC6BBA8B3508}"/>
    <dgm:cxn modelId="{E962D295-8DE8-476C-B067-A2F191176496}" type="presOf" srcId="{E8E983EA-70A5-4254-834F-C8F366B7824F}" destId="{2EB5B923-6DF3-4D6E-9BC0-A24F54F28227}" srcOrd="0" destOrd="1" presId="urn:microsoft.com/office/officeart/2005/8/layout/vList5"/>
    <dgm:cxn modelId="{A1629764-4219-40D0-B8C6-A70242B53067}" srcId="{5FE1D857-C6CA-471B-A928-ACB56046E97D}" destId="{62CC26A0-E6AB-4132-B2E6-62BE9FB10ABC}" srcOrd="3" destOrd="0" parTransId="{4BCD4777-DBFC-4C2C-9036-17DA4B4FA214}" sibTransId="{E869E936-96F8-46A6-963A-EAB0BE6B20DF}"/>
    <dgm:cxn modelId="{D4750691-7A30-4108-B54D-CA9C804F3CD6}" type="presOf" srcId="{F85717E1-4777-4533-9195-453C749578F1}" destId="{2EB5B923-6DF3-4D6E-9BC0-A24F54F28227}" srcOrd="0" destOrd="2" presId="urn:microsoft.com/office/officeart/2005/8/layout/vList5"/>
    <dgm:cxn modelId="{4DDC4881-FCE2-4C32-B14A-917EE5C9847B}" type="presOf" srcId="{7A79E0C0-6207-4F23-A4B8-2684B628B593}" destId="{6E107543-4053-430B-A1C7-8C22D81645B2}" srcOrd="0" destOrd="0" presId="urn:microsoft.com/office/officeart/2005/8/layout/vList5"/>
    <dgm:cxn modelId="{D22CCC61-0E4F-4175-BAD3-DEE2C670E386}" srcId="{5FE1D857-C6CA-471B-A928-ACB56046E97D}" destId="{FD921916-63C9-4081-8EB3-27A6966A3810}" srcOrd="4" destOrd="0" parTransId="{EC8EB76B-B9DD-4CF6-9A47-25AD05981AB9}" sibTransId="{AD9A3FD7-1DC3-402B-9330-556C9E2DF867}"/>
    <dgm:cxn modelId="{9AD41D5B-54F8-4557-9AA6-99A094E6A42D}" type="presOf" srcId="{605FDCB0-87C0-46C4-A28E-7DA0100E0BC4}" destId="{2EB5B923-6DF3-4D6E-9BC0-A24F54F28227}" srcOrd="0" destOrd="0" presId="urn:microsoft.com/office/officeart/2005/8/layout/vList5"/>
    <dgm:cxn modelId="{78EEEBD8-2A35-447B-BBBB-67CD2413FFC7}" type="presOf" srcId="{FD921916-63C9-4081-8EB3-27A6966A3810}" destId="{2EB5B923-6DF3-4D6E-9BC0-A24F54F28227}" srcOrd="0" destOrd="4" presId="urn:microsoft.com/office/officeart/2005/8/layout/vList5"/>
    <dgm:cxn modelId="{9F458C9C-3E55-4068-9934-96AF7EC78D0F}" srcId="{5FE1D857-C6CA-471B-A928-ACB56046E97D}" destId="{E8E983EA-70A5-4254-834F-C8F366B7824F}" srcOrd="1" destOrd="0" parTransId="{BA7E236F-E660-45CF-8CDC-A0D37FAFEEA1}" sibTransId="{117DC09C-D5B7-435E-85FF-42C234D420C9}"/>
    <dgm:cxn modelId="{96FFE524-BC5E-4997-A952-A01890C82C6D}" type="presParOf" srcId="{6E107543-4053-430B-A1C7-8C22D81645B2}" destId="{82705F3A-105D-4029-AB21-82BE786DBDE5}" srcOrd="0" destOrd="0" presId="urn:microsoft.com/office/officeart/2005/8/layout/vList5"/>
    <dgm:cxn modelId="{36E255FF-1C14-4024-A0EC-2653E976D1AF}" type="presParOf" srcId="{82705F3A-105D-4029-AB21-82BE786DBDE5}" destId="{08C7F281-F665-460F-9C54-79AA327C4FBD}" srcOrd="0" destOrd="0" presId="urn:microsoft.com/office/officeart/2005/8/layout/vList5"/>
    <dgm:cxn modelId="{91082758-C722-498F-9351-9D5A30BDC623}" type="presParOf" srcId="{82705F3A-105D-4029-AB21-82BE786DBDE5}" destId="{2EB5B923-6DF3-4D6E-9BC0-A24F54F28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A64817-25E1-44DA-9C76-15758B1BDD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002C2A-66EE-45C0-A7BE-F0A160B08FFC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i="1" dirty="0" smtClean="0">
              <a:solidFill>
                <a:srgbClr val="002060"/>
              </a:solidFill>
            </a:rPr>
            <a:t>+++Темы инновационной работы, связанные с развитием и продвижением </a:t>
          </a:r>
          <a:r>
            <a:rPr lang="ru-RU" i="1" dirty="0" smtClean="0">
              <a:solidFill>
                <a:srgbClr val="C00000"/>
              </a:solidFill>
            </a:rPr>
            <a:t>математического </a:t>
          </a:r>
          <a:r>
            <a:rPr lang="ru-RU" i="1" dirty="0" smtClean="0">
              <a:solidFill>
                <a:srgbClr val="002060"/>
              </a:solidFill>
            </a:rPr>
            <a:t>образования                                                                                                               </a:t>
          </a:r>
          <a:r>
            <a:rPr lang="ru-RU" i="1" dirty="0" smtClean="0">
              <a:solidFill>
                <a:srgbClr val="C00000"/>
              </a:solidFill>
            </a:rPr>
            <a:t>    </a:t>
          </a:r>
          <a:r>
            <a:rPr lang="ru-RU" i="1" dirty="0" smtClean="0">
              <a:solidFill>
                <a:srgbClr val="002060"/>
              </a:solidFill>
            </a:rPr>
            <a:t>      </a:t>
          </a:r>
          <a:endParaRPr lang="ru-RU" i="1" dirty="0">
            <a:solidFill>
              <a:srgbClr val="002060"/>
            </a:solidFill>
          </a:endParaRPr>
        </a:p>
      </dgm:t>
    </dgm:pt>
    <dgm:pt modelId="{EC4EC6D5-3BCB-4810-A830-BACA46443F8D}" type="parTrans" cxnId="{ECA9B365-5354-4DE8-8B53-6226FE3078FA}">
      <dgm:prSet/>
      <dgm:spPr/>
      <dgm:t>
        <a:bodyPr/>
        <a:lstStyle/>
        <a:p>
          <a:endParaRPr lang="ru-RU"/>
        </a:p>
      </dgm:t>
    </dgm:pt>
    <dgm:pt modelId="{1A903F38-AF4A-4319-8DF3-276F6283F79E}" type="sibTrans" cxnId="{ECA9B365-5354-4DE8-8B53-6226FE3078FA}">
      <dgm:prSet/>
      <dgm:spPr/>
      <dgm:t>
        <a:bodyPr/>
        <a:lstStyle/>
        <a:p>
          <a:endParaRPr lang="ru-RU"/>
        </a:p>
      </dgm:t>
    </dgm:pt>
    <dgm:pt modelId="{3C67FCE9-3FF8-4058-9700-20D56A706C69}" type="pres">
      <dgm:prSet presAssocID="{54A64817-25E1-44DA-9C76-15758B1BDD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7C5C4F-98FB-4AD1-8AF4-C8985E9DBF28}" type="pres">
      <dgm:prSet presAssocID="{EB002C2A-66EE-45C0-A7BE-F0A160B08F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1C4E54-3562-448B-B062-B6E058FC33CC}" type="presOf" srcId="{EB002C2A-66EE-45C0-A7BE-F0A160B08FFC}" destId="{927C5C4F-98FB-4AD1-8AF4-C8985E9DBF28}" srcOrd="0" destOrd="0" presId="urn:microsoft.com/office/officeart/2005/8/layout/vList2"/>
    <dgm:cxn modelId="{ECA9B365-5354-4DE8-8B53-6226FE3078FA}" srcId="{54A64817-25E1-44DA-9C76-15758B1BDD6B}" destId="{EB002C2A-66EE-45C0-A7BE-F0A160B08FFC}" srcOrd="0" destOrd="0" parTransId="{EC4EC6D5-3BCB-4810-A830-BACA46443F8D}" sibTransId="{1A903F38-AF4A-4319-8DF3-276F6283F79E}"/>
    <dgm:cxn modelId="{939135A9-B819-40BE-8B0C-32D141DC648C}" type="presOf" srcId="{54A64817-25E1-44DA-9C76-15758B1BDD6B}" destId="{3C67FCE9-3FF8-4058-9700-20D56A706C69}" srcOrd="0" destOrd="0" presId="urn:microsoft.com/office/officeart/2005/8/layout/vList2"/>
    <dgm:cxn modelId="{ACF081BA-AFEF-49E2-BC79-A5E41D118DCB}" type="presParOf" srcId="{3C67FCE9-3FF8-4058-9700-20D56A706C69}" destId="{927C5C4F-98FB-4AD1-8AF4-C8985E9DBF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6E86AF-0818-43E7-8029-FDDB13E47F7E}" type="doc">
      <dgm:prSet loTypeId="urn:microsoft.com/office/officeart/2005/8/layout/target3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A691661-446A-46F7-A1CF-411F79F360C7}">
      <dgm:prSet/>
      <dgm:spPr/>
      <dgm:t>
        <a:bodyPr/>
        <a:lstStyle/>
        <a:p>
          <a:pPr rtl="0"/>
          <a:r>
            <a:rPr lang="ru-RU" b="1" dirty="0" smtClean="0"/>
            <a:t>Инновация</a:t>
          </a:r>
          <a:r>
            <a:rPr lang="ru-RU" dirty="0" smtClean="0"/>
            <a:t> - есть введение в употребление какого-либо </a:t>
          </a:r>
          <a:r>
            <a:rPr lang="ru-RU" dirty="0" smtClean="0">
              <a:solidFill>
                <a:srgbClr val="FF0000"/>
              </a:solidFill>
            </a:rPr>
            <a:t>нового или значительно улучшенного продукта</a:t>
          </a:r>
          <a:r>
            <a:rPr lang="ru-RU" dirty="0" smtClean="0"/>
            <a:t> (товара или услуги) или процесса, нового метода маркетинга или нового организационного метода в деловой практике, организации рабочих мест или внешних связях.</a:t>
          </a:r>
          <a:endParaRPr lang="ru-RU" dirty="0"/>
        </a:p>
      </dgm:t>
    </dgm:pt>
    <dgm:pt modelId="{4CABFF9C-530D-484C-B525-E2D81F7CCFFC}" type="parTrans" cxnId="{DDDA7424-F507-4615-9AE8-4CFACAB4B650}">
      <dgm:prSet/>
      <dgm:spPr/>
      <dgm:t>
        <a:bodyPr/>
        <a:lstStyle/>
        <a:p>
          <a:endParaRPr lang="ru-RU"/>
        </a:p>
      </dgm:t>
    </dgm:pt>
    <dgm:pt modelId="{DB2C7A36-6B29-4E61-91E2-FD0E3D380D29}" type="sibTrans" cxnId="{DDDA7424-F507-4615-9AE8-4CFACAB4B650}">
      <dgm:prSet/>
      <dgm:spPr/>
      <dgm:t>
        <a:bodyPr/>
        <a:lstStyle/>
        <a:p>
          <a:endParaRPr lang="ru-RU"/>
        </a:p>
      </dgm:t>
    </dgm:pt>
    <dgm:pt modelId="{4A857E4C-9D60-44F8-AD4C-5CFB1C1D1473}">
      <dgm:prSet/>
      <dgm:spPr/>
      <dgm:t>
        <a:bodyPr/>
        <a:lstStyle/>
        <a:p>
          <a:pPr rtl="0"/>
          <a:r>
            <a:rPr lang="ru-RU" b="1" dirty="0" smtClean="0"/>
            <a:t>Педагогическая инновация </a:t>
          </a:r>
          <a:r>
            <a:rPr lang="ru-RU" dirty="0" smtClean="0"/>
            <a:t>(инновационный продукт) – </a:t>
          </a:r>
          <a:r>
            <a:rPr lang="ru-RU" dirty="0" smtClean="0">
              <a:solidFill>
                <a:srgbClr val="FF0000"/>
              </a:solidFill>
            </a:rPr>
            <a:t>результат деятельности </a:t>
          </a:r>
          <a:r>
            <a:rPr lang="ru-RU" dirty="0" smtClean="0"/>
            <a:t>образовательных учреждений, работающих в режиме экспериментальной площадки и/или лаборатории и получивший реализацию в виде </a:t>
          </a:r>
          <a:r>
            <a:rPr lang="ru-RU" dirty="0" smtClean="0">
              <a:solidFill>
                <a:srgbClr val="FF0000"/>
              </a:solidFill>
            </a:rPr>
            <a:t>нового или усовершенствованного продукта </a:t>
          </a:r>
          <a:r>
            <a:rPr lang="ru-RU" dirty="0" smtClean="0"/>
            <a:t>(услуги), </a:t>
          </a:r>
          <a:r>
            <a:rPr lang="ru-RU" dirty="0" smtClean="0">
              <a:solidFill>
                <a:srgbClr val="FF0000"/>
              </a:solidFill>
            </a:rPr>
            <a:t>эффективно используемого в практической </a:t>
          </a:r>
          <a:r>
            <a:rPr lang="ru-RU" dirty="0" smtClean="0"/>
            <a:t>педагогической деятельности </a:t>
          </a:r>
          <a:r>
            <a:rPr lang="ru-RU" dirty="0" smtClean="0">
              <a:solidFill>
                <a:srgbClr val="FF0000"/>
              </a:solidFill>
            </a:rPr>
            <a:t>и готового к распространению </a:t>
          </a:r>
          <a:r>
            <a:rPr lang="ru-RU" dirty="0" smtClean="0"/>
            <a:t>в ресурсных центрах.</a:t>
          </a:r>
          <a:endParaRPr lang="ru-RU" dirty="0"/>
        </a:p>
      </dgm:t>
    </dgm:pt>
    <dgm:pt modelId="{6A1544A2-D89B-4725-9214-EA80F4B09C34}" type="parTrans" cxnId="{BB250DAF-0B23-4FF6-8825-5EEB9922373A}">
      <dgm:prSet/>
      <dgm:spPr/>
      <dgm:t>
        <a:bodyPr/>
        <a:lstStyle/>
        <a:p>
          <a:endParaRPr lang="ru-RU"/>
        </a:p>
      </dgm:t>
    </dgm:pt>
    <dgm:pt modelId="{1FF96109-916F-4C72-855F-75FD77CAEDA1}" type="sibTrans" cxnId="{BB250DAF-0B23-4FF6-8825-5EEB9922373A}">
      <dgm:prSet/>
      <dgm:spPr/>
      <dgm:t>
        <a:bodyPr/>
        <a:lstStyle/>
        <a:p>
          <a:endParaRPr lang="ru-RU"/>
        </a:p>
      </dgm:t>
    </dgm:pt>
    <dgm:pt modelId="{ED1C1A57-C576-41AB-B707-010C2E647B29}" type="pres">
      <dgm:prSet presAssocID="{696E86AF-0818-43E7-8029-FDDB13E47F7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E269C8-D52E-45DD-9BE0-21E99485AD90}" type="pres">
      <dgm:prSet presAssocID="{7A691661-446A-46F7-A1CF-411F79F360C7}" presName="circle1" presStyleLbl="node1" presStyleIdx="0" presStyleCnt="2" custScaleX="120996" custScaleY="112475" custLinFactNeighborX="-627" custLinFactNeighborY="-156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0FAD3FB-4797-4018-B428-9F9C2CC43753}" type="pres">
      <dgm:prSet presAssocID="{7A691661-446A-46F7-A1CF-411F79F360C7}" presName="space" presStyleCnt="0"/>
      <dgm:spPr/>
    </dgm:pt>
    <dgm:pt modelId="{9AE1DB4F-DF15-4BA5-B0EF-FE809AA9E09B}" type="pres">
      <dgm:prSet presAssocID="{7A691661-446A-46F7-A1CF-411F79F360C7}" presName="rect1" presStyleLbl="alignAcc1" presStyleIdx="0" presStyleCnt="2"/>
      <dgm:spPr/>
      <dgm:t>
        <a:bodyPr/>
        <a:lstStyle/>
        <a:p>
          <a:endParaRPr lang="ru-RU"/>
        </a:p>
      </dgm:t>
    </dgm:pt>
    <dgm:pt modelId="{DE371B0A-49C3-4BBD-9FD9-FDB71F919F37}" type="pres">
      <dgm:prSet presAssocID="{4A857E4C-9D60-44F8-AD4C-5CFB1C1D1473}" presName="vertSpace2" presStyleLbl="node1" presStyleIdx="0" presStyleCnt="2"/>
      <dgm:spPr/>
    </dgm:pt>
    <dgm:pt modelId="{8B72E22E-3FE8-4C22-9DBC-A9B1530EF28C}" type="pres">
      <dgm:prSet presAssocID="{4A857E4C-9D60-44F8-AD4C-5CFB1C1D1473}" presName="circle2" presStyleLbl="node1" presStyleIdx="1" presStyleCnt="2" custScaleX="19419" custLinFactNeighborX="38958" custLinFactNeighborY="38958"/>
      <dgm:spPr/>
    </dgm:pt>
    <dgm:pt modelId="{9C8930C7-249E-461F-A334-B7CC8F925269}" type="pres">
      <dgm:prSet presAssocID="{4A857E4C-9D60-44F8-AD4C-5CFB1C1D1473}" presName="rect2" presStyleLbl="alignAcc1" presStyleIdx="1" presStyleCnt="2"/>
      <dgm:spPr/>
      <dgm:t>
        <a:bodyPr/>
        <a:lstStyle/>
        <a:p>
          <a:endParaRPr lang="ru-RU"/>
        </a:p>
      </dgm:t>
    </dgm:pt>
    <dgm:pt modelId="{F14CACBD-1B2E-414F-A8F3-0C03A12E8E7C}" type="pres">
      <dgm:prSet presAssocID="{7A691661-446A-46F7-A1CF-411F79F360C7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67036-076E-467D-8F12-2B1CBC8C1626}" type="pres">
      <dgm:prSet presAssocID="{4A857E4C-9D60-44F8-AD4C-5CFB1C1D1473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441B3D-030D-4849-B75C-CFCF211E08E1}" type="presOf" srcId="{7A691661-446A-46F7-A1CF-411F79F360C7}" destId="{F14CACBD-1B2E-414F-A8F3-0C03A12E8E7C}" srcOrd="1" destOrd="0" presId="urn:microsoft.com/office/officeart/2005/8/layout/target3"/>
    <dgm:cxn modelId="{A95227A4-5B4B-4381-B891-A06CF5CDA183}" type="presOf" srcId="{4A857E4C-9D60-44F8-AD4C-5CFB1C1D1473}" destId="{3C767036-076E-467D-8F12-2B1CBC8C1626}" srcOrd="1" destOrd="0" presId="urn:microsoft.com/office/officeart/2005/8/layout/target3"/>
    <dgm:cxn modelId="{B9650014-1595-4E5B-94B9-C7CF5348603C}" type="presOf" srcId="{4A857E4C-9D60-44F8-AD4C-5CFB1C1D1473}" destId="{9C8930C7-249E-461F-A334-B7CC8F925269}" srcOrd="0" destOrd="0" presId="urn:microsoft.com/office/officeart/2005/8/layout/target3"/>
    <dgm:cxn modelId="{DDDA7424-F507-4615-9AE8-4CFACAB4B650}" srcId="{696E86AF-0818-43E7-8029-FDDB13E47F7E}" destId="{7A691661-446A-46F7-A1CF-411F79F360C7}" srcOrd="0" destOrd="0" parTransId="{4CABFF9C-530D-484C-B525-E2D81F7CCFFC}" sibTransId="{DB2C7A36-6B29-4E61-91E2-FD0E3D380D29}"/>
    <dgm:cxn modelId="{BB250DAF-0B23-4FF6-8825-5EEB9922373A}" srcId="{696E86AF-0818-43E7-8029-FDDB13E47F7E}" destId="{4A857E4C-9D60-44F8-AD4C-5CFB1C1D1473}" srcOrd="1" destOrd="0" parTransId="{6A1544A2-D89B-4725-9214-EA80F4B09C34}" sibTransId="{1FF96109-916F-4C72-855F-75FD77CAEDA1}"/>
    <dgm:cxn modelId="{A90A3756-0E9F-4340-83AE-E9AEB165AE4E}" type="presOf" srcId="{696E86AF-0818-43E7-8029-FDDB13E47F7E}" destId="{ED1C1A57-C576-41AB-B707-010C2E647B29}" srcOrd="0" destOrd="0" presId="urn:microsoft.com/office/officeart/2005/8/layout/target3"/>
    <dgm:cxn modelId="{D3915BE6-877C-44FD-B83E-8BCD151D78C1}" type="presOf" srcId="{7A691661-446A-46F7-A1CF-411F79F360C7}" destId="{9AE1DB4F-DF15-4BA5-B0EF-FE809AA9E09B}" srcOrd="0" destOrd="0" presId="urn:microsoft.com/office/officeart/2005/8/layout/target3"/>
    <dgm:cxn modelId="{E2B0B612-CB09-4918-9622-8EDFEF0EE484}" type="presParOf" srcId="{ED1C1A57-C576-41AB-B707-010C2E647B29}" destId="{BDE269C8-D52E-45DD-9BE0-21E99485AD90}" srcOrd="0" destOrd="0" presId="urn:microsoft.com/office/officeart/2005/8/layout/target3"/>
    <dgm:cxn modelId="{75344FAB-C4FE-4155-A7CE-BCF4E162CC21}" type="presParOf" srcId="{ED1C1A57-C576-41AB-B707-010C2E647B29}" destId="{50FAD3FB-4797-4018-B428-9F9C2CC43753}" srcOrd="1" destOrd="0" presId="urn:microsoft.com/office/officeart/2005/8/layout/target3"/>
    <dgm:cxn modelId="{A594F78A-6448-4511-A9D4-479CA2929EC0}" type="presParOf" srcId="{ED1C1A57-C576-41AB-B707-010C2E647B29}" destId="{9AE1DB4F-DF15-4BA5-B0EF-FE809AA9E09B}" srcOrd="2" destOrd="0" presId="urn:microsoft.com/office/officeart/2005/8/layout/target3"/>
    <dgm:cxn modelId="{98D2D8F3-FA0A-4944-B942-E4A82BB5F33A}" type="presParOf" srcId="{ED1C1A57-C576-41AB-B707-010C2E647B29}" destId="{DE371B0A-49C3-4BBD-9FD9-FDB71F919F37}" srcOrd="3" destOrd="0" presId="urn:microsoft.com/office/officeart/2005/8/layout/target3"/>
    <dgm:cxn modelId="{EE52BC68-60ED-4F26-B66D-44CFC0965D15}" type="presParOf" srcId="{ED1C1A57-C576-41AB-B707-010C2E647B29}" destId="{8B72E22E-3FE8-4C22-9DBC-A9B1530EF28C}" srcOrd="4" destOrd="0" presId="urn:microsoft.com/office/officeart/2005/8/layout/target3"/>
    <dgm:cxn modelId="{E74C5595-7431-4D60-BD3A-94617F2FCED9}" type="presParOf" srcId="{ED1C1A57-C576-41AB-B707-010C2E647B29}" destId="{9C8930C7-249E-461F-A334-B7CC8F925269}" srcOrd="5" destOrd="0" presId="urn:microsoft.com/office/officeart/2005/8/layout/target3"/>
    <dgm:cxn modelId="{7FF0760B-1988-4E9D-AAFA-9009ED2C42F2}" type="presParOf" srcId="{ED1C1A57-C576-41AB-B707-010C2E647B29}" destId="{F14CACBD-1B2E-414F-A8F3-0C03A12E8E7C}" srcOrd="6" destOrd="0" presId="urn:microsoft.com/office/officeart/2005/8/layout/target3"/>
    <dgm:cxn modelId="{DCEDC01B-1163-4648-AFE4-2BD7CE6298D1}" type="presParOf" srcId="{ED1C1A57-C576-41AB-B707-010C2E647B29}" destId="{3C767036-076E-467D-8F12-2B1CBC8C1626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DDBF29-75FF-4973-A2C8-CDE350A2884D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F5C70F1-D1AA-4DEA-8307-58BB45580BD6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 rot="10800000">
          <a:off x="1465775" y="1852"/>
          <a:ext cx="5088822" cy="736016"/>
        </a:xfrm>
        <a:prstGeom prst="homePlate">
          <a:avLst/>
        </a:prstGeom>
        <a:noFill/>
        <a:ln w="9525" cap="flat" cmpd="sng" algn="ctr">
          <a:solidFill>
            <a:srgbClr val="726056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 rtl="0"/>
          <a:r>
            <a:rPr lang="ru-RU" b="0" dirty="0" smtClean="0">
              <a:solidFill>
                <a:srgbClr val="292934"/>
              </a:solidFill>
              <a:effectLst/>
              <a:latin typeface="+mn-lt"/>
              <a:ea typeface="+mn-ea"/>
              <a:cs typeface="+mn-cs"/>
            </a:rPr>
            <a:t>Комитет образования администрации Кировского муниципального района Ленинградской области </a:t>
          </a:r>
          <a:endParaRPr lang="ru-RU" b="0" dirty="0">
            <a:solidFill>
              <a:srgbClr val="292934"/>
            </a:solidFill>
            <a:effectLst/>
            <a:latin typeface="+mn-lt"/>
            <a:ea typeface="+mn-ea"/>
            <a:cs typeface="+mn-cs"/>
          </a:endParaRPr>
        </a:p>
      </dgm:t>
    </dgm:pt>
    <dgm:pt modelId="{929F92B1-12D2-449B-A664-64556D6CCAF2}" type="parTrans" cxnId="{8089F58B-7D77-4C6E-A28D-BE3395BEB88C}">
      <dgm:prSet/>
      <dgm:spPr/>
      <dgm:t>
        <a:bodyPr/>
        <a:lstStyle/>
        <a:p>
          <a:endParaRPr lang="ru-RU"/>
        </a:p>
      </dgm:t>
    </dgm:pt>
    <dgm:pt modelId="{6D729798-775F-4C03-A224-BB1CD33D2C56}" type="sibTrans" cxnId="{8089F58B-7D77-4C6E-A28D-BE3395BEB88C}">
      <dgm:prSet/>
      <dgm:spPr/>
      <dgm:t>
        <a:bodyPr/>
        <a:lstStyle/>
        <a:p>
          <a:endParaRPr lang="ru-RU"/>
        </a:p>
      </dgm:t>
    </dgm:pt>
    <dgm:pt modelId="{4824EED4-7C6A-4EBF-86D7-CAEF0BBC25B2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xfrm rot="10800000">
          <a:off x="1465775" y="957575"/>
          <a:ext cx="5088822" cy="736016"/>
        </a:xfrm>
        <a:prstGeom prst="homePlate">
          <a:avLst/>
        </a:prstGeom>
        <a:noFill/>
        <a:ln w="9525" cap="flat" cmpd="sng" algn="ctr">
          <a:solidFill>
            <a:srgbClr val="4C5A6A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gm:spPr>
      <dgm:t>
        <a:bodyPr/>
        <a:lstStyle/>
        <a:p>
          <a:pPr rtl="0"/>
          <a:r>
            <a:rPr lang="ru-RU" dirty="0" smtClean="0">
              <a:solidFill>
                <a:srgbClr val="0070C0"/>
              </a:solidFill>
              <a:effectLst/>
              <a:latin typeface="+mn-lt"/>
              <a:ea typeface="+mn-ea"/>
              <a:cs typeface="+mn-cs"/>
            </a:rPr>
            <a:t>Муниципальная информационно-методическая служба Кировского муниципального района </a:t>
          </a:r>
          <a:endParaRPr lang="ru-RU" dirty="0">
            <a:solidFill>
              <a:srgbClr val="0070C0"/>
            </a:solidFill>
            <a:effectLst/>
            <a:latin typeface="+mn-lt"/>
            <a:ea typeface="+mn-ea"/>
            <a:cs typeface="+mn-cs"/>
          </a:endParaRPr>
        </a:p>
      </dgm:t>
    </dgm:pt>
    <dgm:pt modelId="{AC1AD9E0-0292-4AD7-9287-DD06616AB4B5}" type="parTrans" cxnId="{2DEFF1DF-D4BD-4DB8-AD32-BF2BB129D2DB}">
      <dgm:prSet/>
      <dgm:spPr/>
      <dgm:t>
        <a:bodyPr/>
        <a:lstStyle/>
        <a:p>
          <a:endParaRPr lang="ru-RU"/>
        </a:p>
      </dgm:t>
    </dgm:pt>
    <dgm:pt modelId="{077B7CA4-4C33-47C1-8F0D-0EF77EDBEB9D}" type="sibTrans" cxnId="{2DEFF1DF-D4BD-4DB8-AD32-BF2BB129D2DB}">
      <dgm:prSet/>
      <dgm:spPr/>
      <dgm:t>
        <a:bodyPr/>
        <a:lstStyle/>
        <a:p>
          <a:endParaRPr lang="ru-RU"/>
        </a:p>
      </dgm:t>
    </dgm:pt>
    <dgm:pt modelId="{575FCBE3-155E-4630-A8AF-4AD407698C63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xfrm rot="10800000">
          <a:off x="1474725" y="1913299"/>
          <a:ext cx="5088822" cy="736016"/>
        </a:xfrm>
        <a:prstGeom prst="homePlate">
          <a:avLst/>
        </a:prstGeom>
        <a:noFill/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rgbClr val="726056">
              <a:shade val="30000"/>
              <a:satMod val="130000"/>
            </a:srgbClr>
          </a:contourClr>
        </a:sp3d>
      </dgm:spPr>
      <dgm:t>
        <a:bodyPr/>
        <a:lstStyle/>
        <a:p>
          <a:pPr rtl="0"/>
          <a:r>
            <a:rPr lang="ru-RU" dirty="0" smtClean="0">
              <a:solidFill>
                <a:srgbClr val="292934"/>
              </a:solidFill>
              <a:latin typeface="+mn-lt"/>
              <a:ea typeface="+mn-ea"/>
              <a:cs typeface="+mn-cs"/>
            </a:rPr>
            <a:t>тел. +7 (81362) 25-613</a:t>
          </a:r>
          <a:endParaRPr lang="ru-RU" dirty="0">
            <a:solidFill>
              <a:srgbClr val="292934"/>
            </a:solidFill>
            <a:latin typeface="+mn-lt"/>
            <a:ea typeface="+mn-ea"/>
            <a:cs typeface="+mn-cs"/>
          </a:endParaRPr>
        </a:p>
      </dgm:t>
    </dgm:pt>
    <dgm:pt modelId="{E862C828-3401-4F24-BCFD-7A8C113C9FC1}" type="parTrans" cxnId="{B4C71980-3BFF-4B60-BF55-9278B4CC1789}">
      <dgm:prSet/>
      <dgm:spPr/>
      <dgm:t>
        <a:bodyPr/>
        <a:lstStyle/>
        <a:p>
          <a:endParaRPr lang="ru-RU"/>
        </a:p>
      </dgm:t>
    </dgm:pt>
    <dgm:pt modelId="{E343D994-2D41-45E6-9558-8DB98A0C2615}" type="sibTrans" cxnId="{B4C71980-3BFF-4B60-BF55-9278B4CC1789}">
      <dgm:prSet/>
      <dgm:spPr/>
      <dgm:t>
        <a:bodyPr/>
        <a:lstStyle/>
        <a:p>
          <a:endParaRPr lang="ru-RU"/>
        </a:p>
      </dgm:t>
    </dgm:pt>
    <dgm:pt modelId="{E482FF39-FD55-4893-93BF-52C944B3F4CB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xfrm rot="10800000">
          <a:off x="1465775" y="2869022"/>
          <a:ext cx="5088822" cy="736016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rgbClr val="808DA0">
              <a:shade val="30000"/>
              <a:satMod val="130000"/>
            </a:srgbClr>
          </a:contourClr>
        </a:sp3d>
      </dgm:spPr>
      <dgm:t>
        <a:bodyPr/>
        <a:lstStyle/>
        <a:p>
          <a:pPr rtl="0"/>
          <a:r>
            <a:rPr lang="en-US" b="0" i="0" dirty="0" smtClean="0">
              <a:solidFill>
                <a:srgbClr val="292934"/>
              </a:solidFill>
              <a:latin typeface="Arial"/>
              <a:ea typeface="+mn-ea"/>
              <a:cs typeface="+mn-cs"/>
              <a:hlinkClick xmlns:r="http://schemas.openxmlformats.org/officeDocument/2006/relationships" r:id="rId1"/>
            </a:rPr>
            <a:t>kirovsk-metod@kirovsk-reg.r</a:t>
          </a:r>
          <a:r>
            <a:rPr lang="en-US" dirty="0" smtClean="0">
              <a:solidFill>
                <a:srgbClr val="292934"/>
              </a:solidFill>
              <a:latin typeface="Arial"/>
              <a:ea typeface="+mn-ea"/>
              <a:cs typeface="+mn-cs"/>
              <a:hlinkClick xmlns:r="http://schemas.openxmlformats.org/officeDocument/2006/relationships" r:id="rId1"/>
            </a:rPr>
            <a:t>u</a:t>
          </a:r>
          <a:r>
            <a:rPr lang="ru-RU" dirty="0" smtClean="0">
              <a:solidFill>
                <a:srgbClr val="292934"/>
              </a:solidFill>
              <a:latin typeface="Arial"/>
              <a:ea typeface="+mn-ea"/>
              <a:cs typeface="+mn-cs"/>
            </a:rPr>
            <a:t> </a:t>
          </a:r>
          <a:endParaRPr lang="ru-RU" dirty="0">
            <a:solidFill>
              <a:srgbClr val="292934"/>
            </a:solidFill>
            <a:latin typeface="Arial"/>
            <a:ea typeface="+mn-ea"/>
            <a:cs typeface="+mn-cs"/>
          </a:endParaRPr>
        </a:p>
      </dgm:t>
    </dgm:pt>
    <dgm:pt modelId="{AE1FFA4F-61E0-4380-ADB1-03F274029A73}" type="parTrans" cxnId="{32BA3CF9-4F53-4076-89DF-9A2479AE3CC3}">
      <dgm:prSet/>
      <dgm:spPr/>
      <dgm:t>
        <a:bodyPr/>
        <a:lstStyle/>
        <a:p>
          <a:endParaRPr lang="ru-RU"/>
        </a:p>
      </dgm:t>
    </dgm:pt>
    <dgm:pt modelId="{DF8ED2D6-941D-4EF9-B77E-9F77B748EC21}" type="sibTrans" cxnId="{32BA3CF9-4F53-4076-89DF-9A2479AE3CC3}">
      <dgm:prSet/>
      <dgm:spPr/>
      <dgm:t>
        <a:bodyPr/>
        <a:lstStyle/>
        <a:p>
          <a:endParaRPr lang="ru-RU"/>
        </a:p>
      </dgm:t>
    </dgm:pt>
    <dgm:pt modelId="{F5264D55-CFE3-412B-B43C-9AC648F3AFD0}" type="pres">
      <dgm:prSet presAssocID="{28DDBF29-75FF-4973-A2C8-CDE350A2884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713183-7A9C-413F-A1DB-4B7E28921AF8}" type="pres">
      <dgm:prSet presAssocID="{7F5C70F1-D1AA-4DEA-8307-58BB45580BD6}" presName="composite" presStyleCnt="0"/>
      <dgm:spPr/>
      <dgm:t>
        <a:bodyPr/>
        <a:lstStyle/>
        <a:p>
          <a:endParaRPr lang="ru-RU"/>
        </a:p>
      </dgm:t>
    </dgm:pt>
    <dgm:pt modelId="{FC0D725E-3AEC-45D5-B9BB-22E19B317A97}" type="pres">
      <dgm:prSet presAssocID="{7F5C70F1-D1AA-4DEA-8307-58BB45580BD6}" presName="imgShp" presStyleLbl="fgImgPlace1" presStyleIdx="0" presStyleCnt="4"/>
      <dgm:spPr>
        <a:xfrm>
          <a:off x="1097766" y="1852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F8DDFFB-6FD2-4DF9-8F69-6947464F444C}" type="pres">
      <dgm:prSet presAssocID="{7F5C70F1-D1AA-4DEA-8307-58BB45580BD6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30D8D-709C-4FEF-A0F6-EEA80204ADAC}" type="pres">
      <dgm:prSet presAssocID="{6D729798-775F-4C03-A224-BB1CD33D2C56}" presName="spacing" presStyleCnt="0"/>
      <dgm:spPr/>
      <dgm:t>
        <a:bodyPr/>
        <a:lstStyle/>
        <a:p>
          <a:endParaRPr lang="ru-RU"/>
        </a:p>
      </dgm:t>
    </dgm:pt>
    <dgm:pt modelId="{27AAE3EC-5107-4516-94D4-6B025EA3F2B0}" type="pres">
      <dgm:prSet presAssocID="{4824EED4-7C6A-4EBF-86D7-CAEF0BBC25B2}" presName="composite" presStyleCnt="0"/>
      <dgm:spPr/>
      <dgm:t>
        <a:bodyPr/>
        <a:lstStyle/>
        <a:p>
          <a:endParaRPr lang="ru-RU"/>
        </a:p>
      </dgm:t>
    </dgm:pt>
    <dgm:pt modelId="{E8893F74-4458-428A-BCBC-CAE72F3B3CC4}" type="pres">
      <dgm:prSet presAssocID="{4824EED4-7C6A-4EBF-86D7-CAEF0BBC25B2}" presName="imgShp" presStyleLbl="fgImgPlace1" presStyleIdx="1" presStyleCnt="4"/>
      <dgm:spPr>
        <a:xfrm>
          <a:off x="1097766" y="957575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EFCC234-AB7E-438E-9D86-7D57F10F6D14}" type="pres">
      <dgm:prSet presAssocID="{4824EED4-7C6A-4EBF-86D7-CAEF0BBC25B2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16B1E-CC79-4C65-8089-61CE6C536CB4}" type="pres">
      <dgm:prSet presAssocID="{077B7CA4-4C33-47C1-8F0D-0EF77EDBEB9D}" presName="spacing" presStyleCnt="0"/>
      <dgm:spPr/>
      <dgm:t>
        <a:bodyPr/>
        <a:lstStyle/>
        <a:p>
          <a:endParaRPr lang="ru-RU"/>
        </a:p>
      </dgm:t>
    </dgm:pt>
    <dgm:pt modelId="{C987AF50-1D92-43CA-934B-CC1597D4F534}" type="pres">
      <dgm:prSet presAssocID="{575FCBE3-155E-4630-A8AF-4AD407698C63}" presName="composite" presStyleCnt="0"/>
      <dgm:spPr/>
      <dgm:t>
        <a:bodyPr/>
        <a:lstStyle/>
        <a:p>
          <a:endParaRPr lang="ru-RU"/>
        </a:p>
      </dgm:t>
    </dgm:pt>
    <dgm:pt modelId="{708F2F1B-5AAE-426A-940F-4FAA224CB914}" type="pres">
      <dgm:prSet presAssocID="{575FCBE3-155E-4630-A8AF-4AD407698C63}" presName="imgShp" presStyleLbl="fgImgPlace1" presStyleIdx="2" presStyleCnt="4" custScaleX="104864" custScaleY="74999"/>
      <dgm:spPr>
        <a:xfrm>
          <a:off x="1088816" y="2005305"/>
          <a:ext cx="771816" cy="55200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8A26DEF-42BC-4BD2-98D4-00BFD169DF6D}" type="pres">
      <dgm:prSet presAssocID="{575FCBE3-155E-4630-A8AF-4AD407698C6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1967B-9C30-4B1B-9C0B-D6F6C40032D2}" type="pres">
      <dgm:prSet presAssocID="{E343D994-2D41-45E6-9558-8DB98A0C2615}" presName="spacing" presStyleCnt="0"/>
      <dgm:spPr/>
      <dgm:t>
        <a:bodyPr/>
        <a:lstStyle/>
        <a:p>
          <a:endParaRPr lang="ru-RU"/>
        </a:p>
      </dgm:t>
    </dgm:pt>
    <dgm:pt modelId="{89C63A61-2125-4C0A-88A5-4736F3FA908D}" type="pres">
      <dgm:prSet presAssocID="{E482FF39-FD55-4893-93BF-52C944B3F4CB}" presName="composite" presStyleCnt="0"/>
      <dgm:spPr/>
      <dgm:t>
        <a:bodyPr/>
        <a:lstStyle/>
        <a:p>
          <a:endParaRPr lang="ru-RU"/>
        </a:p>
      </dgm:t>
    </dgm:pt>
    <dgm:pt modelId="{F01B8390-848D-4718-AE5B-23111CDD2C6D}" type="pres">
      <dgm:prSet presAssocID="{E482FF39-FD55-4893-93BF-52C944B3F4CB}" presName="imgShp" presStyleLbl="fgImgPlace1" presStyleIdx="3" presStyleCnt="4" custLinFactNeighborX="-2432" custLinFactNeighborY="-6725"/>
      <dgm:spPr>
        <a:xfrm>
          <a:off x="1079866" y="2819525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F4F86D8-6131-4EF3-8060-90BA941BA9E6}" type="pres">
      <dgm:prSet presAssocID="{E482FF39-FD55-4893-93BF-52C944B3F4C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BA3CF9-4F53-4076-89DF-9A2479AE3CC3}" srcId="{28DDBF29-75FF-4973-A2C8-CDE350A2884D}" destId="{E482FF39-FD55-4893-93BF-52C944B3F4CB}" srcOrd="3" destOrd="0" parTransId="{AE1FFA4F-61E0-4380-ADB1-03F274029A73}" sibTransId="{DF8ED2D6-941D-4EF9-B77E-9F77B748EC21}"/>
    <dgm:cxn modelId="{B5573D6C-02F7-4DF7-993B-29D2CE859D0F}" type="presOf" srcId="{575FCBE3-155E-4630-A8AF-4AD407698C63}" destId="{28A26DEF-42BC-4BD2-98D4-00BFD169DF6D}" srcOrd="0" destOrd="0" presId="urn:microsoft.com/office/officeart/2005/8/layout/vList3"/>
    <dgm:cxn modelId="{613AF8E5-D53C-4522-8EEA-CBB6156890F0}" type="presOf" srcId="{7F5C70F1-D1AA-4DEA-8307-58BB45580BD6}" destId="{8F8DDFFB-6FD2-4DF9-8F69-6947464F444C}" srcOrd="0" destOrd="0" presId="urn:microsoft.com/office/officeart/2005/8/layout/vList3"/>
    <dgm:cxn modelId="{A1B41293-2198-452D-9CDE-21622F8D84AD}" type="presOf" srcId="{E482FF39-FD55-4893-93BF-52C944B3F4CB}" destId="{BF4F86D8-6131-4EF3-8060-90BA941BA9E6}" srcOrd="0" destOrd="0" presId="urn:microsoft.com/office/officeart/2005/8/layout/vList3"/>
    <dgm:cxn modelId="{E0E9CC02-ED71-4EE8-8357-E541F589E418}" type="presOf" srcId="{4824EED4-7C6A-4EBF-86D7-CAEF0BBC25B2}" destId="{1EFCC234-AB7E-438E-9D86-7D57F10F6D14}" srcOrd="0" destOrd="0" presId="urn:microsoft.com/office/officeart/2005/8/layout/vList3"/>
    <dgm:cxn modelId="{8089F58B-7D77-4C6E-A28D-BE3395BEB88C}" srcId="{28DDBF29-75FF-4973-A2C8-CDE350A2884D}" destId="{7F5C70F1-D1AA-4DEA-8307-58BB45580BD6}" srcOrd="0" destOrd="0" parTransId="{929F92B1-12D2-449B-A664-64556D6CCAF2}" sibTransId="{6D729798-775F-4C03-A224-BB1CD33D2C56}"/>
    <dgm:cxn modelId="{2DEFF1DF-D4BD-4DB8-AD32-BF2BB129D2DB}" srcId="{28DDBF29-75FF-4973-A2C8-CDE350A2884D}" destId="{4824EED4-7C6A-4EBF-86D7-CAEF0BBC25B2}" srcOrd="1" destOrd="0" parTransId="{AC1AD9E0-0292-4AD7-9287-DD06616AB4B5}" sibTransId="{077B7CA4-4C33-47C1-8F0D-0EF77EDBEB9D}"/>
    <dgm:cxn modelId="{B4C71980-3BFF-4B60-BF55-9278B4CC1789}" srcId="{28DDBF29-75FF-4973-A2C8-CDE350A2884D}" destId="{575FCBE3-155E-4630-A8AF-4AD407698C63}" srcOrd="2" destOrd="0" parTransId="{E862C828-3401-4F24-BCFD-7A8C113C9FC1}" sibTransId="{E343D994-2D41-45E6-9558-8DB98A0C2615}"/>
    <dgm:cxn modelId="{90E59DA2-7FDC-4A57-911F-856A1EFC5488}" type="presOf" srcId="{28DDBF29-75FF-4973-A2C8-CDE350A2884D}" destId="{F5264D55-CFE3-412B-B43C-9AC648F3AFD0}" srcOrd="0" destOrd="0" presId="urn:microsoft.com/office/officeart/2005/8/layout/vList3"/>
    <dgm:cxn modelId="{1DA16F0D-B0D5-40A6-9924-69675D646E5C}" type="presParOf" srcId="{F5264D55-CFE3-412B-B43C-9AC648F3AFD0}" destId="{F1713183-7A9C-413F-A1DB-4B7E28921AF8}" srcOrd="0" destOrd="0" presId="urn:microsoft.com/office/officeart/2005/8/layout/vList3"/>
    <dgm:cxn modelId="{2F3DB8F1-5C6C-4CF8-99D9-9E4BC17F4258}" type="presParOf" srcId="{F1713183-7A9C-413F-A1DB-4B7E28921AF8}" destId="{FC0D725E-3AEC-45D5-B9BB-22E19B317A97}" srcOrd="0" destOrd="0" presId="urn:microsoft.com/office/officeart/2005/8/layout/vList3"/>
    <dgm:cxn modelId="{362E8D68-2A70-4501-B3D2-782B0204F770}" type="presParOf" srcId="{F1713183-7A9C-413F-A1DB-4B7E28921AF8}" destId="{8F8DDFFB-6FD2-4DF9-8F69-6947464F444C}" srcOrd="1" destOrd="0" presId="urn:microsoft.com/office/officeart/2005/8/layout/vList3"/>
    <dgm:cxn modelId="{6A3D1FBF-B068-423F-90AA-EDF5824D9ED1}" type="presParOf" srcId="{F5264D55-CFE3-412B-B43C-9AC648F3AFD0}" destId="{3B630D8D-709C-4FEF-A0F6-EEA80204ADAC}" srcOrd="1" destOrd="0" presId="urn:microsoft.com/office/officeart/2005/8/layout/vList3"/>
    <dgm:cxn modelId="{88B2D752-2845-4120-B2E3-000282233579}" type="presParOf" srcId="{F5264D55-CFE3-412B-B43C-9AC648F3AFD0}" destId="{27AAE3EC-5107-4516-94D4-6B025EA3F2B0}" srcOrd="2" destOrd="0" presId="urn:microsoft.com/office/officeart/2005/8/layout/vList3"/>
    <dgm:cxn modelId="{D187C122-5905-4B63-B96C-4801CF9AE15D}" type="presParOf" srcId="{27AAE3EC-5107-4516-94D4-6B025EA3F2B0}" destId="{E8893F74-4458-428A-BCBC-CAE72F3B3CC4}" srcOrd="0" destOrd="0" presId="urn:microsoft.com/office/officeart/2005/8/layout/vList3"/>
    <dgm:cxn modelId="{8CCEA9AB-1CD4-4D79-B1F8-2A6D92364B96}" type="presParOf" srcId="{27AAE3EC-5107-4516-94D4-6B025EA3F2B0}" destId="{1EFCC234-AB7E-438E-9D86-7D57F10F6D14}" srcOrd="1" destOrd="0" presId="urn:microsoft.com/office/officeart/2005/8/layout/vList3"/>
    <dgm:cxn modelId="{3EA4945B-4C50-4757-AEC0-A7ED36CD6B48}" type="presParOf" srcId="{F5264D55-CFE3-412B-B43C-9AC648F3AFD0}" destId="{2AE16B1E-CC79-4C65-8089-61CE6C536CB4}" srcOrd="3" destOrd="0" presId="urn:microsoft.com/office/officeart/2005/8/layout/vList3"/>
    <dgm:cxn modelId="{2455C0F1-B201-4772-9A9D-94B2C1687E4F}" type="presParOf" srcId="{F5264D55-CFE3-412B-B43C-9AC648F3AFD0}" destId="{C987AF50-1D92-43CA-934B-CC1597D4F534}" srcOrd="4" destOrd="0" presId="urn:microsoft.com/office/officeart/2005/8/layout/vList3"/>
    <dgm:cxn modelId="{42210291-7EC4-40CD-8120-6DACEE79E3C7}" type="presParOf" srcId="{C987AF50-1D92-43CA-934B-CC1597D4F534}" destId="{708F2F1B-5AAE-426A-940F-4FAA224CB914}" srcOrd="0" destOrd="0" presId="urn:microsoft.com/office/officeart/2005/8/layout/vList3"/>
    <dgm:cxn modelId="{F836CD3F-09CA-41DB-BB22-4B5E9A7947AD}" type="presParOf" srcId="{C987AF50-1D92-43CA-934B-CC1597D4F534}" destId="{28A26DEF-42BC-4BD2-98D4-00BFD169DF6D}" srcOrd="1" destOrd="0" presId="urn:microsoft.com/office/officeart/2005/8/layout/vList3"/>
    <dgm:cxn modelId="{BEF94DE4-89C9-433B-8E43-42D1F6DC3595}" type="presParOf" srcId="{F5264D55-CFE3-412B-B43C-9AC648F3AFD0}" destId="{1EA1967B-9C30-4B1B-9C0B-D6F6C40032D2}" srcOrd="5" destOrd="0" presId="urn:microsoft.com/office/officeart/2005/8/layout/vList3"/>
    <dgm:cxn modelId="{33019A9A-EE44-4CD0-9D28-6D2C25CD6680}" type="presParOf" srcId="{F5264D55-CFE3-412B-B43C-9AC648F3AFD0}" destId="{89C63A61-2125-4C0A-88A5-4736F3FA908D}" srcOrd="6" destOrd="0" presId="urn:microsoft.com/office/officeart/2005/8/layout/vList3"/>
    <dgm:cxn modelId="{6D9F5517-0091-4250-B801-669DD1A8A1ED}" type="presParOf" srcId="{89C63A61-2125-4C0A-88A5-4736F3FA908D}" destId="{F01B8390-848D-4718-AE5B-23111CDD2C6D}" srcOrd="0" destOrd="0" presId="urn:microsoft.com/office/officeart/2005/8/layout/vList3"/>
    <dgm:cxn modelId="{0909B72B-C834-4AB1-BA55-F7A290848BDB}" type="presParOf" srcId="{89C63A61-2125-4C0A-88A5-4736F3FA908D}" destId="{BF4F86D8-6131-4EF3-8060-90BA941BA9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5B923-6DF3-4D6E-9BC0-A24F54F28227}">
      <dsp:nvSpPr>
        <dsp:cNvPr id="0" name=""/>
        <dsp:cNvSpPr/>
      </dsp:nvSpPr>
      <dsp:spPr>
        <a:xfrm rot="5400000">
          <a:off x="2820463" y="-724302"/>
          <a:ext cx="2197981" cy="36888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Программа повышения квалификации педагогов по использованию </a:t>
          </a:r>
          <a:r>
            <a:rPr lang="ru-RU" sz="1100" kern="1200" dirty="0" smtClean="0">
              <a:solidFill>
                <a:srgbClr val="C00000"/>
              </a:solidFill>
            </a:rPr>
            <a:t>ИИ</a:t>
          </a:r>
          <a:r>
            <a:rPr lang="ru-RU" sz="1100" kern="1200" dirty="0" smtClean="0"/>
            <a:t> в педагогической практике</a:t>
          </a:r>
          <a:endParaRPr lang="ru-RU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Сборник уроков и внеурочных занятий с использованием возможностей </a:t>
          </a:r>
          <a:r>
            <a:rPr lang="ru-RU" sz="1100" kern="1200" dirty="0" smtClean="0">
              <a:solidFill>
                <a:srgbClr val="C00000"/>
              </a:solidFill>
            </a:rPr>
            <a:t>ИИ</a:t>
          </a:r>
          <a:endParaRPr lang="ru-RU" sz="1100" kern="1200" dirty="0">
            <a:solidFill>
              <a:srgbClr val="C00000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Инструкции по использованию </a:t>
          </a:r>
          <a:r>
            <a:rPr lang="ru-RU" sz="1100" kern="1200" dirty="0" smtClean="0">
              <a:solidFill>
                <a:srgbClr val="C00000"/>
              </a:solidFill>
            </a:rPr>
            <a:t>ИИ</a:t>
          </a:r>
          <a:r>
            <a:rPr lang="ru-RU" sz="1100" kern="1200" dirty="0" smtClean="0"/>
            <a:t> при выполнении учебных и социально значимых задач для обучающихся</a:t>
          </a:r>
          <a:endParaRPr lang="ru-RU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Совместный проект педагогов и обучающихся </a:t>
          </a:r>
          <a:r>
            <a:rPr lang="ru-RU" sz="1100" kern="1200" dirty="0" smtClean="0">
              <a:solidFill>
                <a:srgbClr val="C00000"/>
              </a:solidFill>
            </a:rPr>
            <a:t>«Искусственный интеллект: правила этикета»</a:t>
          </a:r>
          <a:endParaRPr lang="ru-RU" sz="1100" kern="1200" dirty="0">
            <a:solidFill>
              <a:srgbClr val="C00000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Онлайн-олимпиада для обучающихся «Решаем вместе» (решение предметных и /или общественно значимых задач с использованием возможностей ИИ) </a:t>
          </a:r>
          <a:endParaRPr lang="ru-RU" sz="1100" kern="1200" dirty="0"/>
        </a:p>
      </dsp:txBody>
      <dsp:txXfrm rot="-5400000">
        <a:off x="2075005" y="128453"/>
        <a:ext cx="3581601" cy="1983387"/>
      </dsp:txXfrm>
    </dsp:sp>
    <dsp:sp modelId="{08C7F281-F665-460F-9C54-79AA327C4FBD}">
      <dsp:nvSpPr>
        <dsp:cNvPr id="0" name=""/>
        <dsp:cNvSpPr/>
      </dsp:nvSpPr>
      <dsp:spPr>
        <a:xfrm>
          <a:off x="0" y="1093"/>
          <a:ext cx="2075005" cy="2238106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Пункт 4. Стратегии взаимодействия с системами генеративного </a:t>
          </a:r>
          <a:r>
            <a:rPr lang="ru-RU" sz="1200" kern="1200" dirty="0" smtClean="0">
              <a:solidFill>
                <a:srgbClr val="FFFF00"/>
              </a:solidFill>
            </a:rPr>
            <a:t>искусственного интеллекта </a:t>
          </a:r>
          <a:r>
            <a:rPr lang="ru-RU" sz="1200" kern="1200" dirty="0" smtClean="0"/>
            <a:t>при решении образовательных и социально значимых задач в области функциональной грамотности </a:t>
          </a:r>
          <a:endParaRPr lang="ru-RU" sz="1200" kern="1200" dirty="0"/>
        </a:p>
      </dsp:txBody>
      <dsp:txXfrm>
        <a:off x="101293" y="102386"/>
        <a:ext cx="1872419" cy="2035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C5C4F-98FB-4AD1-8AF4-C8985E9DBF28}">
      <dsp:nvSpPr>
        <dsp:cNvPr id="0" name=""/>
        <dsp:cNvSpPr/>
      </dsp:nvSpPr>
      <dsp:spPr>
        <a:xfrm>
          <a:off x="0" y="4925"/>
          <a:ext cx="6096000" cy="63648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solidFill>
                <a:srgbClr val="002060"/>
              </a:solidFill>
            </a:rPr>
            <a:t>+++Темы инновационной работы, связанные с развитием и продвижением </a:t>
          </a:r>
          <a:r>
            <a:rPr lang="ru-RU" sz="1600" i="1" kern="1200" dirty="0" smtClean="0">
              <a:solidFill>
                <a:srgbClr val="C00000"/>
              </a:solidFill>
            </a:rPr>
            <a:t>математического </a:t>
          </a:r>
          <a:r>
            <a:rPr lang="ru-RU" sz="1600" i="1" kern="1200" dirty="0" smtClean="0">
              <a:solidFill>
                <a:srgbClr val="002060"/>
              </a:solidFill>
            </a:rPr>
            <a:t>образования                                                                                                               </a:t>
          </a:r>
          <a:r>
            <a:rPr lang="ru-RU" sz="1600" i="1" kern="1200" dirty="0" smtClean="0">
              <a:solidFill>
                <a:srgbClr val="C00000"/>
              </a:solidFill>
            </a:rPr>
            <a:t>    </a:t>
          </a:r>
          <a:r>
            <a:rPr lang="ru-RU" sz="1600" i="1" kern="1200" dirty="0" smtClean="0">
              <a:solidFill>
                <a:srgbClr val="002060"/>
              </a:solidFill>
            </a:rPr>
            <a:t>      </a:t>
          </a:r>
          <a:endParaRPr lang="ru-RU" sz="1600" i="1" kern="1200" dirty="0">
            <a:solidFill>
              <a:srgbClr val="002060"/>
            </a:solidFill>
          </a:endParaRPr>
        </a:p>
      </dsp:txBody>
      <dsp:txXfrm>
        <a:off x="31070" y="35995"/>
        <a:ext cx="6033860" cy="574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269C8-D52E-45DD-9BE0-21E99485AD90}">
      <dsp:nvSpPr>
        <dsp:cNvPr id="0" name=""/>
        <dsp:cNvSpPr/>
      </dsp:nvSpPr>
      <dsp:spPr>
        <a:xfrm>
          <a:off x="-255684" y="-339643"/>
          <a:ext cx="5264944" cy="4894167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1DB4F-DF15-4BA5-B0EF-FE809AA9E09B}">
      <dsp:nvSpPr>
        <dsp:cNvPr id="0" name=""/>
        <dsp:cNvSpPr/>
      </dsp:nvSpPr>
      <dsp:spPr>
        <a:xfrm>
          <a:off x="2404070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Инновация</a:t>
          </a:r>
          <a:r>
            <a:rPr lang="ru-RU" sz="2200" kern="1200" dirty="0" smtClean="0"/>
            <a:t> - есть введение в употребление какого-либо </a:t>
          </a:r>
          <a:r>
            <a:rPr lang="ru-RU" sz="2200" kern="1200" dirty="0" smtClean="0">
              <a:solidFill>
                <a:srgbClr val="FF0000"/>
              </a:solidFill>
            </a:rPr>
            <a:t>нового или значительно улучшенного продукта</a:t>
          </a:r>
          <a:r>
            <a:rPr lang="ru-RU" sz="2200" kern="1200" dirty="0" smtClean="0"/>
            <a:t> (товара или услуги) или процесса, нового метода маркетинга или нового организационного метода в деловой практике, организации рабочих мест или внешних связях.</a:t>
          </a:r>
          <a:endParaRPr lang="ru-RU" sz="2200" kern="1200" dirty="0"/>
        </a:p>
      </dsp:txBody>
      <dsp:txXfrm>
        <a:off x="2404070" y="0"/>
        <a:ext cx="8339931" cy="2066885"/>
      </dsp:txXfrm>
    </dsp:sp>
    <dsp:sp modelId="{8B72E22E-3FE8-4C22-9DBC-A9B1530EF28C}">
      <dsp:nvSpPr>
        <dsp:cNvPr id="0" name=""/>
        <dsp:cNvSpPr/>
      </dsp:nvSpPr>
      <dsp:spPr>
        <a:xfrm>
          <a:off x="2175845" y="2039344"/>
          <a:ext cx="401368" cy="206688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-591173"/>
            <a:satOff val="7783"/>
            <a:lumOff val="466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930C7-249E-461F-A334-B7CC8F925269}">
      <dsp:nvSpPr>
        <dsp:cNvPr id="0" name=""/>
        <dsp:cNvSpPr/>
      </dsp:nvSpPr>
      <dsp:spPr>
        <a:xfrm>
          <a:off x="2404070" y="2066885"/>
          <a:ext cx="8339931" cy="206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555991"/>
              <a:satOff val="8658"/>
              <a:lumOff val="431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Педагогическая инновация </a:t>
          </a:r>
          <a:r>
            <a:rPr lang="ru-RU" sz="2200" kern="1200" dirty="0" smtClean="0"/>
            <a:t>(инновационный продукт) – </a:t>
          </a:r>
          <a:r>
            <a:rPr lang="ru-RU" sz="2200" kern="1200" dirty="0" smtClean="0">
              <a:solidFill>
                <a:srgbClr val="FF0000"/>
              </a:solidFill>
            </a:rPr>
            <a:t>результат деятельности </a:t>
          </a:r>
          <a:r>
            <a:rPr lang="ru-RU" sz="2200" kern="1200" dirty="0" smtClean="0"/>
            <a:t>образовательных учреждений, работающих в режиме экспериментальной площадки и/или лаборатории и получивший реализацию в виде </a:t>
          </a:r>
          <a:r>
            <a:rPr lang="ru-RU" sz="2200" kern="1200" dirty="0" smtClean="0">
              <a:solidFill>
                <a:srgbClr val="FF0000"/>
              </a:solidFill>
            </a:rPr>
            <a:t>нового или усовершенствованного продукта </a:t>
          </a:r>
          <a:r>
            <a:rPr lang="ru-RU" sz="2200" kern="1200" dirty="0" smtClean="0"/>
            <a:t>(услуги), </a:t>
          </a:r>
          <a:r>
            <a:rPr lang="ru-RU" sz="2200" kern="1200" dirty="0" smtClean="0">
              <a:solidFill>
                <a:srgbClr val="FF0000"/>
              </a:solidFill>
            </a:rPr>
            <a:t>эффективно используемого в практической </a:t>
          </a:r>
          <a:r>
            <a:rPr lang="ru-RU" sz="2200" kern="1200" dirty="0" smtClean="0"/>
            <a:t>педагогической деятельности </a:t>
          </a:r>
          <a:r>
            <a:rPr lang="ru-RU" sz="2200" kern="1200" dirty="0" smtClean="0">
              <a:solidFill>
                <a:srgbClr val="FF0000"/>
              </a:solidFill>
            </a:rPr>
            <a:t>и готового к распространению </a:t>
          </a:r>
          <a:r>
            <a:rPr lang="ru-RU" sz="2200" kern="1200" dirty="0" smtClean="0"/>
            <a:t>в ресурсных центрах.</a:t>
          </a:r>
          <a:endParaRPr lang="ru-RU" sz="2200" kern="1200" dirty="0"/>
        </a:p>
      </dsp:txBody>
      <dsp:txXfrm>
        <a:off x="2404070" y="2066885"/>
        <a:ext cx="8339931" cy="20668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DDFFB-6FD2-4DF9-8F69-6947464F444C}">
      <dsp:nvSpPr>
        <dsp:cNvPr id="0" name=""/>
        <dsp:cNvSpPr/>
      </dsp:nvSpPr>
      <dsp:spPr>
        <a:xfrm rot="10800000">
          <a:off x="1465775" y="1852"/>
          <a:ext cx="5088822" cy="736016"/>
        </a:xfrm>
        <a:prstGeom prst="homePlate">
          <a:avLst/>
        </a:prstGeom>
        <a:noFill/>
        <a:ln w="9525" cap="flat" cmpd="sng" algn="ctr">
          <a:solidFill>
            <a:srgbClr val="726056"/>
          </a:solidFill>
          <a:prstDash val="solid"/>
          <a:miter lim="800000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2456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292934"/>
              </a:solidFill>
              <a:effectLst/>
              <a:latin typeface="+mn-lt"/>
              <a:ea typeface="+mn-ea"/>
              <a:cs typeface="+mn-cs"/>
            </a:rPr>
            <a:t>Комитет образования администрации Кировского муниципального района Ленинградской области </a:t>
          </a:r>
          <a:endParaRPr lang="ru-RU" sz="1600" b="0" kern="1200" dirty="0">
            <a:solidFill>
              <a:srgbClr val="292934"/>
            </a:solidFill>
            <a:effectLst/>
            <a:latin typeface="+mn-lt"/>
            <a:ea typeface="+mn-ea"/>
            <a:cs typeface="+mn-cs"/>
          </a:endParaRPr>
        </a:p>
      </dsp:txBody>
      <dsp:txXfrm rot="10800000">
        <a:off x="1649779" y="1852"/>
        <a:ext cx="4904818" cy="736016"/>
      </dsp:txXfrm>
    </dsp:sp>
    <dsp:sp modelId="{FC0D725E-3AEC-45D5-B9BB-22E19B317A97}">
      <dsp:nvSpPr>
        <dsp:cNvPr id="0" name=""/>
        <dsp:cNvSpPr/>
      </dsp:nvSpPr>
      <dsp:spPr>
        <a:xfrm>
          <a:off x="1097766" y="1852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CC234-AB7E-438E-9D86-7D57F10F6D14}">
      <dsp:nvSpPr>
        <dsp:cNvPr id="0" name=""/>
        <dsp:cNvSpPr/>
      </dsp:nvSpPr>
      <dsp:spPr>
        <a:xfrm rot="10800000">
          <a:off x="1465775" y="957575"/>
          <a:ext cx="5088822" cy="736016"/>
        </a:xfrm>
        <a:prstGeom prst="homePlate">
          <a:avLst/>
        </a:prstGeom>
        <a:noFill/>
        <a:ln w="9525" cap="flat" cmpd="sng" algn="ctr">
          <a:solidFill>
            <a:srgbClr val="4C5A6A"/>
          </a:solidFill>
          <a:prstDash val="solid"/>
          <a:miter lim="800000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2456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  <a:effectLst/>
              <a:latin typeface="+mn-lt"/>
              <a:ea typeface="+mn-ea"/>
              <a:cs typeface="+mn-cs"/>
            </a:rPr>
            <a:t>Муниципальная информационно-методическая служба Кировского муниципального района </a:t>
          </a:r>
          <a:endParaRPr lang="ru-RU" sz="1600" kern="1200" dirty="0">
            <a:solidFill>
              <a:srgbClr val="0070C0"/>
            </a:solidFill>
            <a:effectLst/>
            <a:latin typeface="+mn-lt"/>
            <a:ea typeface="+mn-ea"/>
            <a:cs typeface="+mn-cs"/>
          </a:endParaRPr>
        </a:p>
      </dsp:txBody>
      <dsp:txXfrm rot="10800000">
        <a:off x="1649779" y="957575"/>
        <a:ext cx="4904818" cy="736016"/>
      </dsp:txXfrm>
    </dsp:sp>
    <dsp:sp modelId="{E8893F74-4458-428A-BCBC-CAE72F3B3CC4}">
      <dsp:nvSpPr>
        <dsp:cNvPr id="0" name=""/>
        <dsp:cNvSpPr/>
      </dsp:nvSpPr>
      <dsp:spPr>
        <a:xfrm>
          <a:off x="1097766" y="957575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26DEF-42BC-4BD2-98D4-00BFD169DF6D}">
      <dsp:nvSpPr>
        <dsp:cNvPr id="0" name=""/>
        <dsp:cNvSpPr/>
      </dsp:nvSpPr>
      <dsp:spPr>
        <a:xfrm rot="10800000">
          <a:off x="1474725" y="1913299"/>
          <a:ext cx="5088822" cy="736016"/>
        </a:xfrm>
        <a:prstGeom prst="homePlate">
          <a:avLst/>
        </a:prstGeom>
        <a:noFill/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rgbClr val="726056">
              <a:shade val="30000"/>
              <a:satMod val="130000"/>
            </a:srgb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2456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292934"/>
              </a:solidFill>
              <a:latin typeface="+mn-lt"/>
              <a:ea typeface="+mn-ea"/>
              <a:cs typeface="+mn-cs"/>
            </a:rPr>
            <a:t>тел. +7 (81362) 25-613</a:t>
          </a:r>
          <a:endParaRPr lang="ru-RU" sz="1600" kern="1200" dirty="0">
            <a:solidFill>
              <a:srgbClr val="292934"/>
            </a:solidFill>
            <a:latin typeface="+mn-lt"/>
            <a:ea typeface="+mn-ea"/>
            <a:cs typeface="+mn-cs"/>
          </a:endParaRPr>
        </a:p>
      </dsp:txBody>
      <dsp:txXfrm rot="10800000">
        <a:off x="1658729" y="1913299"/>
        <a:ext cx="4904818" cy="736016"/>
      </dsp:txXfrm>
    </dsp:sp>
    <dsp:sp modelId="{708F2F1B-5AAE-426A-940F-4FAA224CB914}">
      <dsp:nvSpPr>
        <dsp:cNvPr id="0" name=""/>
        <dsp:cNvSpPr/>
      </dsp:nvSpPr>
      <dsp:spPr>
        <a:xfrm>
          <a:off x="1088816" y="2005305"/>
          <a:ext cx="771816" cy="55200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F86D8-6131-4EF3-8060-90BA941BA9E6}">
      <dsp:nvSpPr>
        <dsp:cNvPr id="0" name=""/>
        <dsp:cNvSpPr/>
      </dsp:nvSpPr>
      <dsp:spPr>
        <a:xfrm rot="10800000">
          <a:off x="1465775" y="2869022"/>
          <a:ext cx="5088822" cy="736016"/>
        </a:xfrm>
        <a:prstGeom prst="homePlate">
          <a:avLst/>
        </a:prstGeom>
        <a:solidFill>
          <a:schemeClr val="bg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rgbClr val="808DA0">
              <a:shade val="30000"/>
              <a:satMod val="130000"/>
            </a:srgb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2456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>
              <a:solidFill>
                <a:srgbClr val="292934"/>
              </a:solidFill>
              <a:latin typeface="Arial"/>
              <a:ea typeface="+mn-ea"/>
              <a:cs typeface="+mn-cs"/>
              <a:hlinkClick xmlns:r="http://schemas.openxmlformats.org/officeDocument/2006/relationships" r:id="rId4"/>
            </a:rPr>
            <a:t>kirovsk-metod@kirovsk-reg.r</a:t>
          </a:r>
          <a:r>
            <a:rPr lang="en-US" sz="1600" kern="1200" dirty="0" smtClean="0">
              <a:solidFill>
                <a:srgbClr val="292934"/>
              </a:solidFill>
              <a:latin typeface="Arial"/>
              <a:ea typeface="+mn-ea"/>
              <a:cs typeface="+mn-cs"/>
              <a:hlinkClick xmlns:r="http://schemas.openxmlformats.org/officeDocument/2006/relationships" r:id="rId4"/>
            </a:rPr>
            <a:t>u</a:t>
          </a:r>
          <a:r>
            <a:rPr lang="ru-RU" sz="1600" kern="1200" dirty="0" smtClean="0">
              <a:solidFill>
                <a:srgbClr val="292934"/>
              </a:solidFill>
              <a:latin typeface="Arial"/>
              <a:ea typeface="+mn-ea"/>
              <a:cs typeface="+mn-cs"/>
            </a:rPr>
            <a:t> </a:t>
          </a:r>
          <a:endParaRPr lang="ru-RU" sz="1600" kern="1200" dirty="0">
            <a:solidFill>
              <a:srgbClr val="292934"/>
            </a:solidFill>
            <a:latin typeface="Arial"/>
            <a:ea typeface="+mn-ea"/>
            <a:cs typeface="+mn-cs"/>
          </a:endParaRPr>
        </a:p>
      </dsp:txBody>
      <dsp:txXfrm rot="10800000">
        <a:off x="1649779" y="2869022"/>
        <a:ext cx="4904818" cy="736016"/>
      </dsp:txXfrm>
    </dsp:sp>
    <dsp:sp modelId="{F01B8390-848D-4718-AE5B-23111CDD2C6D}">
      <dsp:nvSpPr>
        <dsp:cNvPr id="0" name=""/>
        <dsp:cNvSpPr/>
      </dsp:nvSpPr>
      <dsp:spPr>
        <a:xfrm>
          <a:off x="1079866" y="2819525"/>
          <a:ext cx="736016" cy="736016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6425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8128B-8773-4633-9C15-05A3DDD27739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50F66-61D8-4AE0-B495-50BA8BF05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2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50F66-61D8-4AE0-B495-50BA8BF051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2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1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5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8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50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3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2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3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9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9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1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DFA4B-C1BD-4699-9699-3722B69122FC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3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FA4B-C1BD-4699-9699-3722B69122FC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CD4B8-A224-498B-974C-7EE9FFFA7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22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hyperlink" Target="https://cloud.mail.ru/public/nwL5/H4W2tcYQU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loud.mail.ru/public/QN8Z/rEP7P6Lj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oe.hse.ru/edu_global_trends/2025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rbes.ru/education/529465-trendy-v-obrazovanii-2025-global-nye-tendencii-na-fone-rossijskoj-real-nost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k-edu.ru/&#1080;&#1085;&#1085;&#1086;&#1074;&#1072;&#1094;&#1080;&#1086;&#1085;&#1085;&#1072;&#1103;-&#1076;&#1077;&#1103;&#1090;&#1077;&#1083;&#1100;&#1085;&#1086;&#1089;&#1090;&#1100;-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047" y="1524043"/>
            <a:ext cx="10187627" cy="179825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«Инновационные тренды-2025: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совершенствования педагогической практики»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4654" y="3534770"/>
            <a:ext cx="9931021" cy="1228298"/>
          </a:xfrm>
          <a:solidFill>
            <a:srgbClr val="002060"/>
          </a:solidFill>
          <a:effectLst>
            <a:softEdge rad="31750"/>
          </a:effectLst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                  ЕМД</a:t>
            </a:r>
            <a:r>
              <a:rPr lang="ru-RU" b="1" i="1" dirty="0">
                <a:solidFill>
                  <a:schemeClr val="bg1"/>
                </a:solidFill>
              </a:rPr>
              <a:t>: «Реализация ФГОС: стратегии, инновации, технологии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Секция </a:t>
            </a:r>
            <a:r>
              <a:rPr lang="ru-RU" b="1" i="1" dirty="0">
                <a:solidFill>
                  <a:schemeClr val="bg1"/>
                </a:solidFill>
              </a:rPr>
              <a:t>№ 4 </a:t>
            </a:r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27 октября 2025 года</a:t>
            </a:r>
          </a:p>
          <a:p>
            <a:endParaRPr lang="ru-RU" b="1" i="1" dirty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984" y="260648"/>
            <a:ext cx="928670" cy="1050925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7132661" y="5204823"/>
            <a:ext cx="4800600" cy="14721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1700" b="1" i="1" dirty="0">
                <a:solidFill>
                  <a:srgbClr val="002060"/>
                </a:solidFill>
                <a:latin typeface="+mj-lt"/>
              </a:rPr>
              <a:t>М</a:t>
            </a:r>
            <a:r>
              <a:rPr lang="ru-RU" sz="1700" b="1" i="1" dirty="0" smtClean="0">
                <a:solidFill>
                  <a:srgbClr val="002060"/>
                </a:solidFill>
                <a:latin typeface="+mj-lt"/>
              </a:rPr>
              <a:t>етодист МИМС Кировского </a:t>
            </a:r>
            <a:r>
              <a:rPr lang="ru-RU" sz="1700" b="1" i="1" dirty="0">
                <a:solidFill>
                  <a:srgbClr val="002060"/>
                </a:solidFill>
                <a:latin typeface="+mj-lt"/>
              </a:rPr>
              <a:t>муниципального района Ленинградской области,</a:t>
            </a:r>
          </a:p>
          <a:p>
            <a:pPr algn="r">
              <a:lnSpc>
                <a:spcPct val="100000"/>
              </a:lnSpc>
            </a:pPr>
            <a:r>
              <a:rPr lang="ru-RU" sz="1700" b="1" dirty="0" smtClean="0">
                <a:solidFill>
                  <a:srgbClr val="002060"/>
                </a:solidFill>
                <a:latin typeface="+mj-lt"/>
              </a:rPr>
              <a:t>эксперт </a:t>
            </a:r>
            <a:r>
              <a:rPr lang="ru-RU" sz="1700" b="1" dirty="0">
                <a:solidFill>
                  <a:srgbClr val="002060"/>
                </a:solidFill>
                <a:latin typeface="+mj-lt"/>
              </a:rPr>
              <a:t>по инновационной деятельности в сфере образования Ленинградской </a:t>
            </a:r>
            <a:r>
              <a:rPr lang="ru-RU" sz="1700" b="1" dirty="0" smtClean="0">
                <a:solidFill>
                  <a:srgbClr val="002060"/>
                </a:solidFill>
                <a:latin typeface="+mj-lt"/>
              </a:rPr>
              <a:t>области,</a:t>
            </a:r>
          </a:p>
          <a:p>
            <a:pPr algn="r">
              <a:lnSpc>
                <a:spcPct val="100000"/>
              </a:lnSpc>
            </a:pPr>
            <a:r>
              <a:rPr lang="ru-RU" sz="1700" b="1" i="1" dirty="0">
                <a:solidFill>
                  <a:srgbClr val="002060"/>
                </a:solidFill>
              </a:rPr>
              <a:t>Калинова Светлана Александровна</a:t>
            </a:r>
            <a:r>
              <a:rPr lang="ru-RU" sz="1700" b="1" i="1" dirty="0" smtClean="0">
                <a:solidFill>
                  <a:srgbClr val="002060"/>
                </a:solidFill>
                <a:latin typeface="+mj-lt"/>
              </a:rPr>
              <a:t>  </a:t>
            </a:r>
          </a:p>
          <a:p>
            <a:pPr algn="r"/>
            <a:endParaRPr lang="ru-RU" sz="1600" dirty="0" smtClean="0">
              <a:solidFill>
                <a:srgbClr val="C00000"/>
              </a:solidFill>
            </a:endParaRPr>
          </a:p>
          <a:p>
            <a:pPr algn="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779" y="1211220"/>
            <a:ext cx="1228204" cy="120229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620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995173"/>
              </p:ext>
            </p:extLst>
          </p:nvPr>
        </p:nvGraphicFramePr>
        <p:xfrm>
          <a:off x="4669439" y="2301468"/>
          <a:ext cx="7652364" cy="3606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1606" y="677441"/>
            <a:ext cx="10649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Инновационных решений на пути совершенствования!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030" y="1465325"/>
            <a:ext cx="4697730" cy="493261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21030" y="6397942"/>
            <a:ext cx="10679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При подготовке презентации использованы материалы ЦНППМ </a:t>
            </a:r>
            <a:r>
              <a:rPr lang="ru-RU" i="1" dirty="0">
                <a:solidFill>
                  <a:srgbClr val="002060"/>
                </a:solidFill>
              </a:rPr>
              <a:t>(ГАОУ ДПО "ЛОИРО")</a:t>
            </a:r>
          </a:p>
        </p:txBody>
      </p:sp>
    </p:spTree>
    <p:extLst>
      <p:ext uri="{BB962C8B-B14F-4D97-AF65-F5344CB8AC3E}">
        <p14:creationId xmlns:p14="http://schemas.microsoft.com/office/powerpoint/2010/main" val="20644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779" y="367764"/>
            <a:ext cx="10828021" cy="132556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инновационной деятельности Ленинградской области в 2024-2025 гг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cloud.mail.ru/public/nwL5/H4W2tcYQU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60292" y="1503893"/>
            <a:ext cx="4593508" cy="29978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7546" y="1693327"/>
            <a:ext cx="6254308" cy="4401205"/>
          </a:xfrm>
          <a:prstGeom prst="rect">
            <a:avLst/>
          </a:prstGeom>
          <a:solidFill>
            <a:srgbClr val="002060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Разработка, апробация и/или  внедрение новых механизмов, форм и методов </a:t>
            </a:r>
            <a:r>
              <a:rPr lang="ru-RU" sz="14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непрерывного 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вариативных образовательных программ, построенных на основе </a:t>
            </a:r>
            <a:r>
              <a:rPr lang="ru-RU" sz="1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индивидуализации/персонализации</a:t>
            </a: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траекторий, технологий и содержания образовательного 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образовательный процесс современных технологий и новых методов обучения в области цифрового профиля; разработка, апробация и (или) внедрения моделей оценки результатов образования с использованием </a:t>
            </a:r>
            <a:r>
              <a:rPr lang="ru-RU" sz="1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 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апробация и (или) внедрение эффективных моделей </a:t>
            </a:r>
            <a:r>
              <a:rPr lang="ru-RU" sz="1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инклюзивного</a:t>
            </a: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и педагогики равных 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апробация и внедрение моделей, систем, механизмов и форматов организации </a:t>
            </a:r>
            <a:r>
              <a:rPr lang="ru-RU" sz="1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кадров</a:t>
            </a: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в системе 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апробация и (или) внедрение новых элементов содержания </a:t>
            </a:r>
            <a:r>
              <a:rPr lang="ru-RU" sz="1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апробация и (или) внедрение новых механизмов </a:t>
            </a:r>
            <a:r>
              <a:rPr lang="ru-RU" sz="1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 взаимодействия</a:t>
            </a: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организаций </a:t>
            </a:r>
            <a:endParaRPr lang="ru-RU" sz="1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моделей интеграции в образовательный процесс методологии формирования </a:t>
            </a:r>
            <a:r>
              <a:rPr lang="ru-RU" sz="1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</a:t>
            </a:r>
            <a:r>
              <a:rPr lang="ru-RU" sz="1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0662684"/>
              </p:ext>
            </p:extLst>
          </p:nvPr>
        </p:nvGraphicFramePr>
        <p:xfrm>
          <a:off x="6428097" y="4501700"/>
          <a:ext cx="5763904" cy="224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484500130"/>
              </p:ext>
            </p:extLst>
          </p:nvPr>
        </p:nvGraphicFramePr>
        <p:xfrm>
          <a:off x="327546" y="6094532"/>
          <a:ext cx="60960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4831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Рекомендуемые направления деятельности </a:t>
            </a:r>
            <a:r>
              <a:rPr lang="ru-RU" sz="2400" b="1" dirty="0" err="1" smtClean="0">
                <a:solidFill>
                  <a:srgbClr val="C00000"/>
                </a:solidFill>
              </a:rPr>
              <a:t>Минпросвещения</a:t>
            </a:r>
            <a:r>
              <a:rPr lang="ru-RU" sz="2400" b="1" dirty="0" smtClean="0">
                <a:solidFill>
                  <a:srgbClr val="C00000"/>
                </a:solidFill>
              </a:rPr>
              <a:t> России </a:t>
            </a:r>
            <a:r>
              <a:rPr lang="en-US" sz="2400" b="1" dirty="0">
                <a:hlinkClick r:id="rId2"/>
              </a:rPr>
              <a:t>https://</a:t>
            </a:r>
            <a:r>
              <a:rPr lang="en-US" sz="2400" b="1" dirty="0" smtClean="0">
                <a:hlinkClick r:id="rId2"/>
              </a:rPr>
              <a:t>cloud.mail.ru/public/QN8Z/rEP7P6Lje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95210" y="1949996"/>
            <a:ext cx="3470500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710" y="2699081"/>
            <a:ext cx="3695700" cy="2638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5515" y="1524953"/>
            <a:ext cx="3856630" cy="4985980"/>
          </a:xfrm>
          <a:prstGeom prst="rect">
            <a:avLst/>
          </a:prstGeom>
          <a:solidFill>
            <a:srgbClr val="002060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Рекомендуемые </a:t>
            </a:r>
            <a:r>
              <a:rPr lang="ru-RU" sz="1400" dirty="0">
                <a:solidFill>
                  <a:srgbClr val="FFFF00"/>
                </a:solidFill>
              </a:rPr>
              <a:t>направления деятельности </a:t>
            </a:r>
            <a:r>
              <a:rPr lang="ru-RU" sz="1400" dirty="0" smtClean="0">
                <a:solidFill>
                  <a:srgbClr val="FFFF00"/>
                </a:solidFill>
              </a:rPr>
              <a:t>федеральных инновационных </a:t>
            </a:r>
            <a:r>
              <a:rPr lang="ru-RU" sz="1400" dirty="0">
                <a:solidFill>
                  <a:srgbClr val="FFFF00"/>
                </a:solidFill>
              </a:rPr>
              <a:t>площадок </a:t>
            </a:r>
            <a:r>
              <a:rPr lang="ru-RU" sz="1400" dirty="0" err="1">
                <a:solidFill>
                  <a:srgbClr val="FFFF00"/>
                </a:solidFill>
              </a:rPr>
              <a:t>Минпросвещения</a:t>
            </a:r>
            <a:r>
              <a:rPr lang="ru-RU" sz="1400" dirty="0">
                <a:solidFill>
                  <a:srgbClr val="FFFF00"/>
                </a:solidFill>
              </a:rPr>
              <a:t> России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Содержание </a:t>
            </a:r>
            <a:r>
              <a:rPr lang="ru-RU" sz="1400" b="1" dirty="0" smtClean="0">
                <a:solidFill>
                  <a:schemeClr val="bg1"/>
                </a:solidFill>
              </a:rPr>
              <a:t>образования:</a:t>
            </a:r>
            <a:endParaRPr lang="ru-RU" sz="1400" b="1" dirty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1 Дошкольное </a:t>
            </a:r>
            <a:r>
              <a:rPr lang="ru-RU" sz="1400" dirty="0">
                <a:solidFill>
                  <a:schemeClr val="bg1"/>
                </a:solidFill>
              </a:rPr>
              <a:t>образование: воспитание, методическое сопровождение, </a:t>
            </a:r>
            <a:r>
              <a:rPr lang="ru-RU" sz="1400" dirty="0" smtClean="0">
                <a:solidFill>
                  <a:schemeClr val="bg1"/>
                </a:solidFill>
              </a:rPr>
              <a:t>развивающая среда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2 Внедрение </a:t>
            </a:r>
            <a:r>
              <a:rPr lang="ru-RU" sz="1400" dirty="0">
                <a:solidFill>
                  <a:schemeClr val="bg1"/>
                </a:solidFill>
              </a:rPr>
              <a:t>единых образовательных программ: методики, технологии, </a:t>
            </a:r>
            <a:r>
              <a:rPr lang="ru-RU" sz="1400" dirty="0" smtClean="0">
                <a:solidFill>
                  <a:schemeClr val="bg1"/>
                </a:solidFill>
              </a:rPr>
              <a:t>потребности в </a:t>
            </a:r>
            <a:r>
              <a:rPr lang="ru-RU" sz="1400" dirty="0">
                <a:solidFill>
                  <a:schemeClr val="bg1"/>
                </a:solidFill>
              </a:rPr>
              <a:t>модернизации.</a:t>
            </a:r>
          </a:p>
          <a:p>
            <a:r>
              <a:rPr lang="ru-RU" sz="1400" dirty="0">
                <a:solidFill>
                  <a:schemeClr val="bg1"/>
                </a:solidFill>
              </a:rPr>
              <a:t>3 Внедрение государственных учебников.</a:t>
            </a:r>
          </a:p>
          <a:p>
            <a:r>
              <a:rPr lang="ru-RU" sz="1400" dirty="0">
                <a:solidFill>
                  <a:schemeClr val="bg1"/>
                </a:solidFill>
              </a:rPr>
              <a:t>4 Внедрение предмета ОБЗР.</a:t>
            </a:r>
          </a:p>
          <a:p>
            <a:r>
              <a:rPr lang="ru-RU" sz="1400" dirty="0">
                <a:solidFill>
                  <a:schemeClr val="bg1"/>
                </a:solidFill>
              </a:rPr>
              <a:t>5 Музыка, изо, физическая культура - особенности реализации программ</a:t>
            </a:r>
          </a:p>
          <a:p>
            <a:r>
              <a:rPr lang="ru-RU" sz="1400" dirty="0">
                <a:solidFill>
                  <a:schemeClr val="bg1"/>
                </a:solidFill>
              </a:rPr>
              <a:t>6 Естественно-научное направление, технологический суверенитет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7 Организация </a:t>
            </a:r>
            <a:r>
              <a:rPr lang="ru-RU" sz="1400" dirty="0">
                <a:solidFill>
                  <a:schemeClr val="bg1"/>
                </a:solidFill>
              </a:rPr>
              <a:t>образовательного процесса для разных возрастных групп, работа </a:t>
            </a:r>
            <a:r>
              <a:rPr lang="ru-RU" sz="1400" dirty="0" smtClean="0">
                <a:solidFill>
                  <a:schemeClr val="bg1"/>
                </a:solidFill>
              </a:rPr>
              <a:t>с детьми</a:t>
            </a:r>
            <a:r>
              <a:rPr lang="ru-RU" sz="1400" dirty="0">
                <a:solidFill>
                  <a:schemeClr val="bg1"/>
                </a:solidFill>
              </a:rPr>
              <a:t>, испытывающими трудности в обучении.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8 Разработка </a:t>
            </a:r>
            <a:r>
              <a:rPr lang="ru-RU" sz="1400" dirty="0">
                <a:solidFill>
                  <a:schemeClr val="bg1"/>
                </a:solidFill>
              </a:rPr>
              <a:t>новых методик, технологий специального (коррекционного) </a:t>
            </a:r>
            <a:r>
              <a:rPr lang="ru-RU" sz="1400" dirty="0" smtClean="0">
                <a:solidFill>
                  <a:schemeClr val="bg1"/>
                </a:solidFill>
              </a:rPr>
              <a:t>образования для </a:t>
            </a:r>
            <a:r>
              <a:rPr lang="ru-RU" sz="1400" dirty="0">
                <a:solidFill>
                  <a:schemeClr val="bg1"/>
                </a:solidFill>
              </a:rPr>
              <a:t>детей с инвалидностью и </a:t>
            </a:r>
            <a:r>
              <a:rPr lang="ru-RU" sz="1400" dirty="0" smtClean="0">
                <a:solidFill>
                  <a:schemeClr val="bg1"/>
                </a:solidFill>
              </a:rPr>
              <a:t>ОВЗ</a:t>
            </a:r>
            <a:r>
              <a:rPr lang="ru-RU" sz="2400" dirty="0" smtClean="0">
                <a:solidFill>
                  <a:schemeClr val="bg1"/>
                </a:solidFill>
              </a:rPr>
              <a:t>………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9005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Мировые тренды образования в российском контексте — 2025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i="1" dirty="0">
                <a:solidFill>
                  <a:srgbClr val="002060"/>
                </a:solidFill>
              </a:rPr>
              <a:t>Исследование </a:t>
            </a:r>
            <a:r>
              <a:rPr lang="ru-RU" sz="2400" b="1" i="1" dirty="0" err="1">
                <a:solidFill>
                  <a:srgbClr val="002060"/>
                </a:solidFill>
              </a:rPr>
              <a:t>Ultimate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Education</a:t>
            </a:r>
            <a:r>
              <a:rPr lang="ru-RU" sz="2400" b="1" i="1" dirty="0">
                <a:solidFill>
                  <a:srgbClr val="002060"/>
                </a:solidFill>
              </a:rPr>
              <a:t> и НИУ ВШЭ</a:t>
            </a:r>
            <a:br>
              <a:rPr lang="ru-RU" sz="2400" b="1" i="1" dirty="0">
                <a:solidFill>
                  <a:srgbClr val="002060"/>
                </a:solidFill>
              </a:rPr>
            </a:b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8897"/>
            <a:ext cx="10515600" cy="4351338"/>
          </a:xfrm>
          <a:solidFill>
            <a:srgbClr val="002060"/>
          </a:solidFill>
          <a:effectLst>
            <a:softEdge rad="31750"/>
          </a:effectLst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Тренд 1.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Использование </a:t>
            </a:r>
            <a:r>
              <a:rPr lang="ru-RU" b="1" dirty="0" smtClean="0">
                <a:solidFill>
                  <a:srgbClr val="FFFF00"/>
                </a:solidFill>
              </a:rPr>
              <a:t>ИИ в </a:t>
            </a:r>
            <a:r>
              <a:rPr lang="ru-RU" b="1" dirty="0" err="1">
                <a:solidFill>
                  <a:srgbClr val="FFFF00"/>
                </a:solidFill>
              </a:rPr>
              <a:t>мультимодальной</a:t>
            </a:r>
            <a:r>
              <a:rPr lang="ru-RU" b="1" dirty="0">
                <a:solidFill>
                  <a:srgbClr val="FFFF00"/>
                </a:solidFill>
              </a:rPr>
              <a:t> педагогике </a:t>
            </a:r>
            <a:r>
              <a:rPr lang="ru-RU" b="1" dirty="0" smtClean="0">
                <a:solidFill>
                  <a:schemeClr val="bg1"/>
                </a:solidFill>
              </a:rPr>
              <a:t>/</a:t>
            </a:r>
            <a:r>
              <a:rPr lang="ru-RU" dirty="0" smtClean="0">
                <a:solidFill>
                  <a:schemeClr val="bg1"/>
                </a:solidFill>
              </a:rPr>
              <a:t>сильнее </a:t>
            </a:r>
            <a:r>
              <a:rPr lang="ru-RU" dirty="0">
                <a:solidFill>
                  <a:schemeClr val="bg1"/>
                </a:solidFill>
              </a:rPr>
              <a:t>персонализировать </a:t>
            </a:r>
            <a:r>
              <a:rPr lang="ru-RU" dirty="0" err="1">
                <a:solidFill>
                  <a:schemeClr val="bg1"/>
                </a:solidFill>
              </a:rPr>
              <a:t>мультимодальную</a:t>
            </a:r>
            <a:r>
              <a:rPr lang="ru-RU" dirty="0">
                <a:solidFill>
                  <a:schemeClr val="bg1"/>
                </a:solidFill>
              </a:rPr>
              <a:t> педагогику, которая по своей сути уже направлена на оптимальный подбор способов передачи материала с учетом особенностей </a:t>
            </a:r>
            <a:r>
              <a:rPr lang="ru-RU" dirty="0" smtClean="0">
                <a:solidFill>
                  <a:schemeClr val="bg1"/>
                </a:solidFill>
              </a:rPr>
              <a:t>восприятия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Тренд 2. </a:t>
            </a:r>
            <a:r>
              <a:rPr lang="ru-RU" b="1" dirty="0" err="1">
                <a:solidFill>
                  <a:srgbClr val="FFFF00"/>
                </a:solidFill>
              </a:rPr>
              <a:t>Иммерсивное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обучение</a:t>
            </a:r>
            <a:r>
              <a:rPr lang="ru-RU" b="1" dirty="0" smtClean="0">
                <a:solidFill>
                  <a:schemeClr val="bg1"/>
                </a:solidFill>
              </a:rPr>
              <a:t> /</a:t>
            </a:r>
            <a:r>
              <a:rPr lang="ru-RU" dirty="0" smtClean="0">
                <a:solidFill>
                  <a:schemeClr val="bg1"/>
                </a:solidFill>
              </a:rPr>
              <a:t>VR/AR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Тренд </a:t>
            </a:r>
            <a:r>
              <a:rPr lang="ru-RU" b="1" dirty="0">
                <a:solidFill>
                  <a:srgbClr val="FFFF00"/>
                </a:solidFill>
              </a:rPr>
              <a:t>3. Педагогика </a:t>
            </a:r>
            <a:r>
              <a:rPr lang="ru-RU" b="1" dirty="0" smtClean="0">
                <a:solidFill>
                  <a:srgbClr val="FFFF00"/>
                </a:solidFill>
              </a:rPr>
              <a:t>бесконфликтности</a:t>
            </a:r>
            <a:r>
              <a:rPr lang="ru-RU" b="1" dirty="0" smtClean="0">
                <a:solidFill>
                  <a:schemeClr val="bg1"/>
                </a:solidFill>
              </a:rPr>
              <a:t> /</a:t>
            </a:r>
            <a:r>
              <a:rPr lang="ru-RU" dirty="0" smtClean="0">
                <a:solidFill>
                  <a:schemeClr val="bg1"/>
                </a:solidFill>
              </a:rPr>
              <a:t>ориентирован </a:t>
            </a:r>
            <a:r>
              <a:rPr lang="ru-RU" dirty="0">
                <a:solidFill>
                  <a:schemeClr val="bg1"/>
                </a:solidFill>
              </a:rPr>
              <a:t>на снижение количества конфликтов и уменьшение проявлений </a:t>
            </a:r>
            <a:r>
              <a:rPr lang="ru-RU" dirty="0" smtClean="0">
                <a:solidFill>
                  <a:schemeClr val="bg1"/>
                </a:solidFill>
              </a:rPr>
              <a:t>агрессии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Тренд 4. Обучение через общение с </a:t>
            </a:r>
            <a:r>
              <a:rPr lang="ru-RU" b="1" dirty="0" smtClean="0">
                <a:solidFill>
                  <a:srgbClr val="FFFF00"/>
                </a:solidFill>
              </a:rPr>
              <a:t>ИИ</a:t>
            </a:r>
            <a:r>
              <a:rPr lang="ru-RU" b="1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ChatGPT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en-US" dirty="0">
                <a:solidFill>
                  <a:schemeClr val="bg1"/>
                </a:solidFill>
              </a:rPr>
              <a:t>Gemini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Тренд 5. Диалог с обучающимися об этике использования </a:t>
            </a:r>
            <a:r>
              <a:rPr lang="ru-RU" b="1" dirty="0" smtClean="0">
                <a:solidFill>
                  <a:srgbClr val="FFFF00"/>
                </a:solidFill>
              </a:rPr>
              <a:t>ИИ</a:t>
            </a:r>
            <a:r>
              <a:rPr lang="ru-RU" b="1" dirty="0" smtClean="0">
                <a:solidFill>
                  <a:schemeClr val="bg1"/>
                </a:solidFill>
              </a:rPr>
              <a:t>/</a:t>
            </a:r>
            <a:r>
              <a:rPr lang="ru-RU" dirty="0" smtClean="0">
                <a:solidFill>
                  <a:schemeClr val="bg1"/>
                </a:solidFill>
              </a:rPr>
              <a:t>способность </a:t>
            </a:r>
            <a:r>
              <a:rPr lang="ru-RU" dirty="0">
                <a:solidFill>
                  <a:schemeClr val="bg1"/>
                </a:solidFill>
              </a:rPr>
              <a:t>критически относиться к </a:t>
            </a:r>
            <a:r>
              <a:rPr lang="ru-RU" dirty="0" smtClean="0">
                <a:solidFill>
                  <a:schemeClr val="bg1"/>
                </a:solidFill>
              </a:rPr>
              <a:t>информации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Тренд </a:t>
            </a:r>
            <a:r>
              <a:rPr lang="ru-RU" b="1" dirty="0">
                <a:solidFill>
                  <a:srgbClr val="FFFF00"/>
                </a:solidFill>
              </a:rPr>
              <a:t>6. Умные </a:t>
            </a:r>
            <a:r>
              <a:rPr lang="ru-RU" b="1" dirty="0" smtClean="0">
                <a:solidFill>
                  <a:srgbClr val="FFFF00"/>
                </a:solidFill>
              </a:rPr>
              <a:t>учебники</a:t>
            </a:r>
            <a:r>
              <a:rPr lang="ru-RU" b="1" dirty="0" smtClean="0">
                <a:solidFill>
                  <a:schemeClr val="bg1"/>
                </a:solidFill>
              </a:rPr>
              <a:t>/</a:t>
            </a:r>
            <a:r>
              <a:rPr lang="ru-RU" dirty="0">
                <a:solidFill>
                  <a:schemeClr val="bg1"/>
                </a:solidFill>
              </a:rPr>
              <a:t>Учебники с искусственным интеллектом становятся новым инструментом персонализации обучения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Тренд 7. Оценивание с помощью технологий расширенной </a:t>
            </a:r>
            <a:r>
              <a:rPr lang="ru-RU" b="1" dirty="0" smtClean="0">
                <a:solidFill>
                  <a:srgbClr val="FFFF00"/>
                </a:solidFill>
              </a:rPr>
              <a:t>реальности</a:t>
            </a:r>
            <a:r>
              <a:rPr lang="ru-RU" b="1" dirty="0" smtClean="0">
                <a:solidFill>
                  <a:schemeClr val="bg1"/>
                </a:solidFill>
              </a:rPr>
              <a:t>/</a:t>
            </a:r>
            <a:r>
              <a:rPr lang="ru-RU" dirty="0">
                <a:solidFill>
                  <a:schemeClr val="bg1"/>
                </a:solidFill>
              </a:rPr>
              <a:t>В расширенной реальности учащиеся могут демонстрировать профессиональные компетенции на практике и принимать решения в условиях, максимально приближенных к естественным.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Тренд 8. Виртуальное погружение в научные </a:t>
            </a:r>
            <a:r>
              <a:rPr lang="ru-RU" b="1" dirty="0" smtClean="0">
                <a:solidFill>
                  <a:srgbClr val="FFFF00"/>
                </a:solidFill>
              </a:rPr>
              <a:t>концепции</a:t>
            </a:r>
            <a:r>
              <a:rPr lang="ru-RU" b="1" dirty="0" smtClean="0">
                <a:solidFill>
                  <a:schemeClr val="bg1"/>
                </a:solidFill>
              </a:rPr>
              <a:t>/</a:t>
            </a:r>
            <a:r>
              <a:rPr lang="ru-RU" dirty="0" smtClean="0">
                <a:solidFill>
                  <a:schemeClr val="bg1"/>
                </a:solidFill>
              </a:rPr>
              <a:t>визуализация </a:t>
            </a:r>
            <a:r>
              <a:rPr lang="ru-RU" dirty="0">
                <a:solidFill>
                  <a:schemeClr val="bg1"/>
                </a:solidFill>
              </a:rPr>
              <a:t>абстрактных законов и научных принципов, представляя их в наглядном и понятном виде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Тренд 9. Воображаемые миры в образовательном </a:t>
            </a:r>
            <a:r>
              <a:rPr lang="ru-RU" b="1" dirty="0" smtClean="0">
                <a:solidFill>
                  <a:srgbClr val="FFFF00"/>
                </a:solidFill>
              </a:rPr>
              <a:t>процессе</a:t>
            </a:r>
            <a:r>
              <a:rPr lang="ru-RU" b="1" dirty="0" smtClean="0">
                <a:solidFill>
                  <a:schemeClr val="bg1"/>
                </a:solidFill>
              </a:rPr>
              <a:t>/</a:t>
            </a:r>
            <a:r>
              <a:rPr lang="ru-RU" dirty="0">
                <a:solidFill>
                  <a:schemeClr val="bg1"/>
                </a:solidFill>
              </a:rPr>
              <a:t>позволяет учащимся получить уникальный опыт, который недоступен в обычной жизни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Тренд 10. Климатическое </a:t>
            </a:r>
            <a:r>
              <a:rPr lang="ru-RU" b="1" dirty="0" smtClean="0">
                <a:solidFill>
                  <a:srgbClr val="FFFF00"/>
                </a:solidFill>
              </a:rPr>
              <a:t>образование</a:t>
            </a:r>
            <a:r>
              <a:rPr lang="ru-RU" b="1" dirty="0" smtClean="0">
                <a:solidFill>
                  <a:schemeClr val="bg1"/>
                </a:solidFill>
              </a:rPr>
              <a:t>/</a:t>
            </a:r>
            <a:r>
              <a:rPr lang="ru-RU" dirty="0" smtClean="0">
                <a:solidFill>
                  <a:schemeClr val="bg1"/>
                </a:solidFill>
              </a:rPr>
              <a:t>Включение </a:t>
            </a:r>
            <a:r>
              <a:rPr lang="ru-RU" dirty="0">
                <a:solidFill>
                  <a:schemeClr val="bg1"/>
                </a:solidFill>
              </a:rPr>
              <a:t>в учебные модули тем, связанных с экологией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38200" y="6127234"/>
            <a:ext cx="4390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https://ioe.hse.ru/edu_global_trends/2025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76900" y="58502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www.forbes.ru/education/529465-trendy-v-obrazovanii-2025-global-nye-tendencii-na-fone-rossijskoj-real-nosti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74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313" y="160409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Определения: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5206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3416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Антихрупкость</a:t>
            </a:r>
            <a:r>
              <a:rPr lang="ru-RU" sz="2400" b="1" dirty="0" smtClean="0">
                <a:solidFill>
                  <a:srgbClr val="C00000"/>
                </a:solidFill>
              </a:rPr>
              <a:t>- новый тренд в образовании…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731" y="1690688"/>
            <a:ext cx="3537187" cy="4802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465" y="1321779"/>
            <a:ext cx="6817915" cy="2021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6693" y="3265906"/>
            <a:ext cx="7724775" cy="6477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96006" y="4184886"/>
            <a:ext cx="6096000" cy="2308324"/>
          </a:xfrm>
          <a:prstGeom prst="rect">
            <a:avLst/>
          </a:prstGeom>
          <a:solidFill>
            <a:srgbClr val="002060"/>
          </a:solidFill>
          <a:effectLst>
            <a:softEdge rad="31750"/>
          </a:effectLst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Цель: </a:t>
            </a:r>
            <a:r>
              <a:rPr lang="ru-RU" dirty="0">
                <a:solidFill>
                  <a:srgbClr val="FFFF00"/>
                </a:solidFill>
              </a:rPr>
              <a:t>Понять, ради кого и чего мы создаем продукт. 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Какую </a:t>
            </a:r>
            <a:r>
              <a:rPr lang="ru-RU" b="1" dirty="0">
                <a:solidFill>
                  <a:schemeClr val="bg1"/>
                </a:solidFill>
              </a:rPr>
              <a:t>одну ключевую проблему в образовательном процессе я решаю? </a:t>
            </a:r>
            <a:r>
              <a:rPr lang="ru-RU" dirty="0">
                <a:solidFill>
                  <a:schemeClr val="bg1"/>
                </a:solidFill>
              </a:rPr>
              <a:t>(Избегайте общих фраз. Используйте формулу: «Кто? + Какая проблема? + В каком контексте?»). </a:t>
            </a:r>
            <a:r>
              <a:rPr lang="ru-RU" dirty="0" smtClean="0">
                <a:solidFill>
                  <a:srgbClr val="FFFF00"/>
                </a:solidFill>
              </a:rPr>
              <a:t>Пример </a:t>
            </a:r>
            <a:r>
              <a:rPr lang="ru-RU" dirty="0">
                <a:solidFill>
                  <a:srgbClr val="FFFF00"/>
                </a:solidFill>
              </a:rPr>
              <a:t>плохого ответа:</a:t>
            </a:r>
            <a:r>
              <a:rPr lang="ru-RU" dirty="0">
                <a:solidFill>
                  <a:schemeClr val="bg1"/>
                </a:solidFill>
              </a:rPr>
              <a:t> «Делаю обучение интересным». o </a:t>
            </a:r>
            <a:r>
              <a:rPr lang="ru-RU" dirty="0">
                <a:solidFill>
                  <a:srgbClr val="FFFF00"/>
                </a:solidFill>
              </a:rPr>
              <a:t>Пример хорошего ответа: </a:t>
            </a:r>
            <a:r>
              <a:rPr lang="ru-RU" dirty="0">
                <a:solidFill>
                  <a:schemeClr val="bg1"/>
                </a:solidFill>
              </a:rPr>
              <a:t>«Я решаю проблему низкой вовлеченности учеников 7-х классов на уроках истории из-за перегруженности датами и фактами».</a:t>
            </a:r>
          </a:p>
        </p:txBody>
      </p:sp>
    </p:spTree>
    <p:extLst>
      <p:ext uri="{BB962C8B-B14F-4D97-AF65-F5344CB8AC3E}">
        <p14:creationId xmlns:p14="http://schemas.microsoft.com/office/powerpoint/2010/main" val="268328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Демонстрация практических примеров внедрения инноваций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  <a:hlinkClick r:id="rId2"/>
              </a:rPr>
              <a:t>https</a:t>
            </a:r>
            <a:r>
              <a:rPr lang="en-US" sz="2400" dirty="0">
                <a:solidFill>
                  <a:srgbClr val="C00000"/>
                </a:solidFill>
                <a:hlinkClick r:id="rId2"/>
              </a:rPr>
              <a:t>://k-edu.ru/</a:t>
            </a:r>
            <a:r>
              <a:rPr lang="ru-RU" sz="2400" dirty="0" smtClean="0">
                <a:solidFill>
                  <a:srgbClr val="C00000"/>
                </a:solidFill>
                <a:hlinkClick r:id="rId2"/>
              </a:rPr>
              <a:t>инновационная-деятельность-0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653" y="2194115"/>
            <a:ext cx="4392700" cy="43513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79637" y="1793478"/>
            <a:ext cx="6096000" cy="2585323"/>
          </a:xfrm>
          <a:prstGeom prst="rect">
            <a:avLst/>
          </a:prstGeom>
          <a:solidFill>
            <a:srgbClr val="002060"/>
          </a:solidFill>
          <a:effectLst>
            <a:softEdge rad="31750"/>
          </a:effectLst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Муниципальное бюджетное учреждение дополнительного образования «Кировский центр </a:t>
            </a:r>
            <a:r>
              <a:rPr lang="ru-RU" dirty="0" smtClean="0">
                <a:solidFill>
                  <a:schemeClr val="bg1"/>
                </a:solidFill>
              </a:rPr>
              <a:t>информационных технологий</a:t>
            </a:r>
            <a:r>
              <a:rPr lang="ru-RU" dirty="0">
                <a:solidFill>
                  <a:schemeClr val="bg1"/>
                </a:solidFill>
              </a:rPr>
              <a:t>»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FF00"/>
                </a:solidFill>
              </a:rPr>
              <a:t>Эффективные </a:t>
            </a:r>
            <a:r>
              <a:rPr lang="ru-RU" dirty="0">
                <a:solidFill>
                  <a:srgbClr val="FFFF00"/>
                </a:solidFill>
              </a:rPr>
              <a:t>механизмы сетевого взаимодействия для реализации общеобразовательных программ углубленного уровня в сетевой форме под задачи </a:t>
            </a:r>
            <a:r>
              <a:rPr lang="ru-RU" dirty="0" err="1">
                <a:solidFill>
                  <a:srgbClr val="FFFF00"/>
                </a:solidFill>
              </a:rPr>
              <a:t>предпрофильного</a:t>
            </a:r>
            <a:r>
              <a:rPr lang="ru-RU" dirty="0">
                <a:solidFill>
                  <a:srgbClr val="FFFF00"/>
                </a:solidFill>
              </a:rPr>
              <a:t> и </a:t>
            </a:r>
            <a:r>
              <a:rPr lang="ru-RU" dirty="0" smtClean="0">
                <a:solidFill>
                  <a:srgbClr val="FFFF00"/>
                </a:solidFill>
              </a:rPr>
              <a:t>профильного образования </a:t>
            </a:r>
            <a:r>
              <a:rPr lang="ru-RU" dirty="0">
                <a:solidFill>
                  <a:srgbClr val="FFFF00"/>
                </a:solidFill>
              </a:rPr>
              <a:t>(на </a:t>
            </a:r>
            <a:r>
              <a:rPr lang="ru-RU" dirty="0" smtClean="0">
                <a:solidFill>
                  <a:srgbClr val="FFFF00"/>
                </a:solidFill>
              </a:rPr>
              <a:t>материале программы </a:t>
            </a:r>
            <a:r>
              <a:rPr lang="ru-RU" dirty="0">
                <a:solidFill>
                  <a:srgbClr val="FFFF00"/>
                </a:solidFill>
              </a:rPr>
              <a:t>«Труд (технология)»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9637" y="4606024"/>
            <a:ext cx="6096000" cy="2031325"/>
          </a:xfrm>
          <a:prstGeom prst="rect">
            <a:avLst/>
          </a:prstGeom>
          <a:solidFill>
            <a:srgbClr val="002060"/>
          </a:solidFill>
          <a:effectLst>
            <a:softEdge rad="31750"/>
          </a:effectLst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Муниципальное бюджетное дошкольное образовательное учреждение «Детский сад комбинированного вида № 37»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  <a:p>
            <a:r>
              <a:rPr lang="ru-RU" dirty="0" smtClean="0">
                <a:solidFill>
                  <a:srgbClr val="FFFF00"/>
                </a:solidFill>
              </a:rPr>
              <a:t>Совершенствование </a:t>
            </a:r>
            <a:r>
              <a:rPr lang="ru-RU" dirty="0">
                <a:solidFill>
                  <a:srgbClr val="FFFF00"/>
                </a:solidFill>
              </a:rPr>
              <a:t>ресурсов методического и </a:t>
            </a:r>
            <a:r>
              <a:rPr lang="ru-RU" dirty="0" err="1">
                <a:solidFill>
                  <a:srgbClr val="FFFF00"/>
                </a:solidFill>
              </a:rPr>
              <a:t>психологопедагогического</a:t>
            </a:r>
            <a:r>
              <a:rPr lang="ru-RU" dirty="0">
                <a:solidFill>
                  <a:srgbClr val="FFFF00"/>
                </a:solidFill>
              </a:rPr>
              <a:t> сопровождения дошкольников с ТНР на основе возможностей виртуальной образовательной среды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9542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Определение перспектив дальнейшего развития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0310"/>
            <a:ext cx="10515600" cy="471665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Практикум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Непрерывное </a:t>
            </a:r>
            <a:r>
              <a:rPr lang="ru-RU" dirty="0"/>
              <a:t>образование </a:t>
            </a:r>
          </a:p>
          <a:p>
            <a:r>
              <a:rPr lang="ru-RU" dirty="0"/>
              <a:t>Персонализация</a:t>
            </a:r>
          </a:p>
          <a:p>
            <a:r>
              <a:rPr lang="ru-RU" dirty="0" err="1"/>
              <a:t>Навыко</a:t>
            </a:r>
            <a:r>
              <a:rPr lang="ru-RU" dirty="0"/>
              <a:t>-ориентированная организация</a:t>
            </a:r>
          </a:p>
          <a:p>
            <a:r>
              <a:rPr lang="ru-RU" dirty="0"/>
              <a:t>Цифровая рабочая среда</a:t>
            </a:r>
          </a:p>
          <a:p>
            <a:r>
              <a:rPr lang="ru-RU" dirty="0"/>
              <a:t>Перфоманс-колсалтинг</a:t>
            </a:r>
          </a:p>
          <a:p>
            <a:r>
              <a:rPr lang="ru-RU" dirty="0"/>
              <a:t>Инклюзивная рабочая среда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480" y="2253525"/>
            <a:ext cx="3189420" cy="321503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23401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Рефл</a:t>
            </a:r>
            <a:r>
              <a:rPr lang="ru-RU" sz="2400" b="1" i="1" dirty="0" smtClean="0">
                <a:solidFill>
                  <a:srgbClr val="C00000"/>
                </a:solidFill>
              </a:rPr>
              <a:t>е</a:t>
            </a:r>
            <a:r>
              <a:rPr lang="ru-RU" sz="2400" b="1" dirty="0" smtClean="0">
                <a:solidFill>
                  <a:srgbClr val="C00000"/>
                </a:solidFill>
              </a:rPr>
              <a:t>ксия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380" y="36514"/>
            <a:ext cx="1150620" cy="20820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373" y="927478"/>
            <a:ext cx="5514631" cy="555892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94320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877</Words>
  <Application>Microsoft Office PowerPoint</Application>
  <PresentationFormat>Широкоэкранный</PresentationFormat>
  <Paragraphs>78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«Инновационные тренды-2025:  пути совершенствования педагогической практики»</vt:lpstr>
      <vt:lpstr>Направления инновационной деятельности Ленинградской области в 2024-2025 гг. https://cloud.mail.ru/public/nwL5/H4W2tcYQU </vt:lpstr>
      <vt:lpstr>Рекомендуемые направления деятельности Минпросвещения России https://cloud.mail.ru/public/QN8Z/rEP7P6Lje </vt:lpstr>
      <vt:lpstr>Мировые тренды образования в российском контексте — 2025 Исследование Ultimate Education и НИУ ВШЭ </vt:lpstr>
      <vt:lpstr>Определения:</vt:lpstr>
      <vt:lpstr>Антихрупкость- новый тренд в образовании…</vt:lpstr>
      <vt:lpstr>Демонстрация практических примеров внедрения инноваций  https://k-edu.ru/инновационная-деятельность-0 </vt:lpstr>
      <vt:lpstr>Определение перспектив дальнейшего развития </vt:lpstr>
      <vt:lpstr>Рефлексия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«Марафон открытых «классных» уроков по предметам»</dc:title>
  <dc:creator>Учетная запись Майкрософт</dc:creator>
  <cp:lastModifiedBy>Учетная запись Майкрософт</cp:lastModifiedBy>
  <cp:revision>94</cp:revision>
  <dcterms:created xsi:type="dcterms:W3CDTF">2025-03-11T09:36:21Z</dcterms:created>
  <dcterms:modified xsi:type="dcterms:W3CDTF">2025-10-30T06:43:41Z</dcterms:modified>
</cp:coreProperties>
</file>