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7" r:id="rId2"/>
  </p:sldMasterIdLst>
  <p:sldIdLst>
    <p:sldId id="301" r:id="rId3"/>
    <p:sldId id="257" r:id="rId4"/>
    <p:sldId id="262" r:id="rId5"/>
    <p:sldId id="297" r:id="rId6"/>
    <p:sldId id="296" r:id="rId7"/>
    <p:sldId id="264" r:id="rId8"/>
    <p:sldId id="265" r:id="rId9"/>
    <p:sldId id="263" r:id="rId10"/>
    <p:sldId id="267" r:id="rId11"/>
    <p:sldId id="268" r:id="rId12"/>
    <p:sldId id="299" r:id="rId13"/>
    <p:sldId id="300" r:id="rId14"/>
    <p:sldId id="275" r:id="rId15"/>
    <p:sldId id="269" r:id="rId16"/>
    <p:sldId id="266" r:id="rId17"/>
    <p:sldId id="270" r:id="rId18"/>
    <p:sldId id="258" r:id="rId19"/>
    <p:sldId id="260" r:id="rId20"/>
    <p:sldId id="261" r:id="rId21"/>
    <p:sldId id="271" r:id="rId22"/>
    <p:sldId id="272" r:id="rId23"/>
    <p:sldId id="273" r:id="rId24"/>
    <p:sldId id="274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8" r:id="rId4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горизонт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Изображение"/>
          <p:cNvSpPr>
            <a:spLocks noGrp="1"/>
          </p:cNvSpPr>
          <p:nvPr>
            <p:ph type="pic" idx="13"/>
          </p:nvPr>
        </p:nvSpPr>
        <p:spPr>
          <a:xfrm>
            <a:off x="1506140" y="446485"/>
            <a:ext cx="9167813" cy="41612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20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1190625" y="4723805"/>
            <a:ext cx="9810750" cy="1000125"/>
          </a:xfrm>
          <a:prstGeom prst="rect">
            <a:avLst/>
          </a:prstGeom>
        </p:spPr>
        <p:txBody>
          <a:bodyPr anchor="b"/>
          <a:lstStyle/>
          <a:p>
            <a:r>
              <a:t>Текст заголовка</a:t>
            </a:r>
          </a:p>
        </p:txBody>
      </p:sp>
      <p:sp>
        <p:nvSpPr>
          <p:cNvPr id="21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1190625" y="5759649"/>
            <a:ext cx="9810750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4172110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Заголовок и под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"/>
          <p:cNvSpPr/>
          <p:nvPr/>
        </p:nvSpPr>
        <p:spPr>
          <a:xfrm>
            <a:off x="3807999" y="-95053"/>
            <a:ext cx="8551200" cy="7048105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2400">
                <a:solidFill>
                  <a:srgbClr val="FFFFFF"/>
                </a:solidFill>
              </a:defRPr>
            </a:pPr>
            <a:endParaRPr sz="1687" dirty="0"/>
          </a:p>
        </p:txBody>
      </p:sp>
    </p:spTree>
    <p:extLst>
      <p:ext uri="{BB962C8B-B14F-4D97-AF65-F5344CB8AC3E}">
        <p14:creationId xmlns:p14="http://schemas.microsoft.com/office/powerpoint/2010/main" val="316302218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2828-64C7-455A-89EE-CE64A9861D82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5A78-805D-4F72-81F0-1AC57743C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03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90592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2828-64C7-455A-89EE-CE64A9861D82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5A78-805D-4F72-81F0-1AC57743C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34118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2751492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685420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2828-64C7-455A-89EE-CE64A9861D82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5A78-805D-4F72-81F0-1AC57743C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85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2828-64C7-455A-89EE-CE64A9861D82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5A78-805D-4F72-81F0-1AC57743C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048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6940568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2828-64C7-455A-89EE-CE64A9861D82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5A78-805D-4F72-81F0-1AC57743C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080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7150075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8743335"/>
      </p:ext>
    </p:extLst>
  </p:cSld>
  <p:clrMapOvr>
    <a:masterClrMapping/>
  </p:clrMapOvr>
  <p:hf sldNum="0"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242258"/>
      </p:ext>
    </p:extLst>
  </p:cSld>
  <p:clrMapOvr>
    <a:masterClrMapping/>
  </p:clrMapOvr>
  <p:hf sldNum="0" hdr="0" ft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001336"/>
      </p:ext>
    </p:extLst>
  </p:cSld>
  <p:clrMapOvr>
    <a:masterClrMapping/>
  </p:clrMapOvr>
  <p:hf sldNum="0" hdr="0" ft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450830"/>
      </p:ext>
    </p:extLst>
  </p:cSld>
  <p:clrMapOvr>
    <a:masterClrMapping/>
  </p:clrMapOvr>
  <p:hf sldNum="0" hdr="0" ftr="0" dt="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9035106"/>
      </p:ext>
    </p:extLst>
  </p:cSld>
  <p:clrMapOvr>
    <a:masterClrMapping/>
  </p:clrMapOvr>
  <p:hf sldNum="0"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1791361"/>
      </p:ext>
    </p:extLst>
  </p:cSld>
  <p:clrMapOvr>
    <a:masterClrMapping/>
  </p:clrMapOvr>
  <p:hf sldNum="0"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85279"/>
      </p:ext>
    </p:extLst>
  </p:cSld>
  <p:clrMapOvr>
    <a:masterClrMapping/>
  </p:clrMapOvr>
  <p:hf sldNum="0"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9239426"/>
      </p:ext>
    </p:extLst>
  </p:cSld>
  <p:clrMapOvr>
    <a:masterClrMapping/>
  </p:clrMapOvr>
  <p:hf sldNum="0"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992828-64C7-455A-89EE-CE64A9861D82}" type="datetimeFigureOut">
              <a:rPr lang="ru-RU" smtClean="0"/>
              <a:t>27.03.2023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15A78-805D-4F72-81F0-1AC57743CC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663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вертикальн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298406" y="446484"/>
            <a:ext cx="5000625" cy="57864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37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92969" y="446484"/>
            <a:ext cx="5000625" cy="2803922"/>
          </a:xfrm>
          <a:prstGeom prst="rect">
            <a:avLst/>
          </a:prstGeom>
        </p:spPr>
        <p:txBody>
          <a:bodyPr anchor="b"/>
          <a:lstStyle>
            <a:lvl1pPr>
              <a:defRPr sz="4219"/>
            </a:lvl1pPr>
          </a:lstStyle>
          <a:p>
            <a:r>
              <a:t>Текст заголовка</a:t>
            </a:r>
          </a:p>
        </p:txBody>
      </p:sp>
      <p:sp>
        <p:nvSpPr>
          <p:cNvPr id="38" name="Уровень текста 1…"/>
          <p:cNvSpPr txBox="1">
            <a:spLocks noGrp="1"/>
          </p:cNvSpPr>
          <p:nvPr>
            <p:ph type="body" sz="quarter" idx="1"/>
          </p:nvPr>
        </p:nvSpPr>
        <p:spPr>
          <a:xfrm>
            <a:off x="892969" y="3348633"/>
            <a:ext cx="5000625" cy="288428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3009247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, пункты и 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Изображение"/>
          <p:cNvSpPr>
            <a:spLocks noGrp="1"/>
          </p:cNvSpPr>
          <p:nvPr>
            <p:ph type="pic" sz="half" idx="13"/>
          </p:nvPr>
        </p:nvSpPr>
        <p:spPr>
          <a:xfrm>
            <a:off x="6298406" y="1830586"/>
            <a:ext cx="5000625" cy="442019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63" name="Текст заголовка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64" name="Уровень текста 1…"/>
          <p:cNvSpPr txBox="1">
            <a:spLocks noGrp="1"/>
          </p:cNvSpPr>
          <p:nvPr>
            <p:ph type="body" sz="half" idx="1"/>
          </p:nvPr>
        </p:nvSpPr>
        <p:spPr>
          <a:xfrm>
            <a:off x="892969" y="1830586"/>
            <a:ext cx="5000625" cy="4420195"/>
          </a:xfrm>
          <a:prstGeom prst="rect">
            <a:avLst/>
          </a:prstGeom>
        </p:spPr>
        <p:txBody>
          <a:bodyPr/>
          <a:lstStyle>
            <a:lvl1pPr marL="241093" indent="-241093">
              <a:spcBef>
                <a:spcPts val="2250"/>
              </a:spcBef>
              <a:defRPr sz="1969"/>
            </a:lvl1pPr>
            <a:lvl2pPr marL="482186" indent="-241093">
              <a:spcBef>
                <a:spcPts val="2250"/>
              </a:spcBef>
              <a:defRPr sz="1969"/>
            </a:lvl2pPr>
            <a:lvl3pPr marL="723279" indent="-241093">
              <a:spcBef>
                <a:spcPts val="2250"/>
              </a:spcBef>
              <a:defRPr sz="1969"/>
            </a:lvl3pPr>
            <a:lvl4pPr marL="964372" indent="-241093">
              <a:spcBef>
                <a:spcPts val="2250"/>
              </a:spcBef>
              <a:defRPr sz="1969"/>
            </a:lvl4pPr>
            <a:lvl5pPr marL="1205465" indent="-241093">
              <a:spcBef>
                <a:spcPts val="2250"/>
              </a:spcBef>
              <a:defRPr sz="1969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128058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нкты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92969" y="892969"/>
            <a:ext cx="10406063" cy="5072063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5888640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 — 3 шт.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Изображение"/>
          <p:cNvSpPr>
            <a:spLocks noGrp="1"/>
          </p:cNvSpPr>
          <p:nvPr>
            <p:ph type="pic" sz="quarter" idx="13"/>
          </p:nvPr>
        </p:nvSpPr>
        <p:spPr>
          <a:xfrm>
            <a:off x="6298406" y="3580805"/>
            <a:ext cx="5000625" cy="26521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1" name="Изображение"/>
          <p:cNvSpPr>
            <a:spLocks noGrp="1"/>
          </p:cNvSpPr>
          <p:nvPr>
            <p:ph type="pic" sz="quarter" idx="14"/>
          </p:nvPr>
        </p:nvSpPr>
        <p:spPr>
          <a:xfrm>
            <a:off x="6304236" y="625078"/>
            <a:ext cx="5000626" cy="265211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2" name="Изображение"/>
          <p:cNvSpPr>
            <a:spLocks noGrp="1"/>
          </p:cNvSpPr>
          <p:nvPr>
            <p:ph type="pic" sz="half" idx="15"/>
          </p:nvPr>
        </p:nvSpPr>
        <p:spPr>
          <a:xfrm>
            <a:off x="892969" y="625078"/>
            <a:ext cx="5000625" cy="560784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8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7148966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Цитата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–Иван Арсентьев"/>
          <p:cNvSpPr txBox="1">
            <a:spLocks noGrp="1"/>
          </p:cNvSpPr>
          <p:nvPr>
            <p:ph type="body" sz="quarter" idx="13"/>
          </p:nvPr>
        </p:nvSpPr>
        <p:spPr>
          <a:xfrm>
            <a:off x="1190625" y="4473774"/>
            <a:ext cx="9810750" cy="362215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1687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–Иван Арсентьев</a:t>
            </a:r>
          </a:p>
        </p:txBody>
      </p:sp>
      <p:sp>
        <p:nvSpPr>
          <p:cNvPr id="91" name="«Место ввода цитаты»."/>
          <p:cNvSpPr txBox="1">
            <a:spLocks noGrp="1"/>
          </p:cNvSpPr>
          <p:nvPr>
            <p:ph type="body" sz="quarter" idx="14"/>
          </p:nvPr>
        </p:nvSpPr>
        <p:spPr>
          <a:xfrm>
            <a:off x="1190625" y="2984579"/>
            <a:ext cx="9810750" cy="51379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2672"/>
            </a:lvl1pPr>
          </a:lstStyle>
          <a:p>
            <a:r>
              <a:t>«Место ввода цитаты».</a:t>
            </a:r>
          </a:p>
        </p:txBody>
      </p:sp>
      <p:sp>
        <p:nvSpPr>
          <p:cNvPr id="7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032861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Фото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Изображение"/>
          <p:cNvSpPr>
            <a:spLocks noGrp="1"/>
          </p:cNvSpPr>
          <p:nvPr>
            <p:ph type="pic" idx="13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 dirty="0"/>
          </a:p>
        </p:txBody>
      </p:sp>
      <p:sp>
        <p:nvSpPr>
          <p:cNvPr id="6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706971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Пусто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"/>
          <p:cNvSpPr txBox="1">
            <a:spLocks/>
          </p:cNvSpPr>
          <p:nvPr userDrawn="1"/>
        </p:nvSpPr>
        <p:spPr>
          <a:xfrm>
            <a:off x="11698834" y="6538610"/>
            <a:ext cx="21800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Helvetica Light"/>
              </a:defRPr>
            </a:lvl9pPr>
          </a:lstStyle>
          <a:p>
            <a:fld id="{86CB4B4D-7CA3-9044-876B-883B54F8677D}" type="slidenum">
              <a:rPr lang="ru-RU" sz="1125" b="1" smtClean="0">
                <a:latin typeface="+mn-lt"/>
              </a:rPr>
              <a:pPr/>
              <a:t>‹#›</a:t>
            </a:fld>
            <a:endParaRPr lang="ru-RU" sz="1125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6317199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20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39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заголовка"/>
          <p:cNvSpPr txBox="1">
            <a:spLocks noGrp="1"/>
          </p:cNvSpPr>
          <p:nvPr>
            <p:ph type="title"/>
          </p:nvPr>
        </p:nvSpPr>
        <p:spPr>
          <a:xfrm>
            <a:off x="892969" y="312539"/>
            <a:ext cx="10406063" cy="15180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Текст заголовка</a:t>
            </a:r>
          </a:p>
        </p:txBody>
      </p:sp>
      <p:sp>
        <p:nvSpPr>
          <p:cNvPr id="3" name="Уровень текста 1…"/>
          <p:cNvSpPr txBox="1">
            <a:spLocks noGrp="1"/>
          </p:cNvSpPr>
          <p:nvPr>
            <p:ph type="body" idx="1"/>
          </p:nvPr>
        </p:nvSpPr>
        <p:spPr>
          <a:xfrm>
            <a:off x="892969" y="1830586"/>
            <a:ext cx="10406063" cy="4420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17310" y="6505277"/>
            <a:ext cx="266098" cy="29738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266"/>
            </a:lvl1pPr>
          </a:lstStyle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0943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 spd="med"/>
  <p:hf sldNum="0" hdr="0" ftr="0" dt="0"/>
  <p:txStyles>
    <p:title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0" marR="0" indent="1607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0" marR="0" indent="321457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0" marR="0" indent="482186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0" marR="0" indent="642915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0" marR="0" indent="803643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0" marR="0" indent="964372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0" marR="0" indent="1125101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0" marR="0" indent="12858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625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titleStyle>
    <p:bodyStyle>
      <a:lvl1pPr marL="312528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1pPr>
      <a:lvl2pPr marL="625056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2pPr>
      <a:lvl3pPr marL="937584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3pPr>
      <a:lvl4pPr marL="1250112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4pPr>
      <a:lvl5pPr marL="1562640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5pPr>
      <a:lvl6pPr marL="1875168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6pPr>
      <a:lvl7pPr marL="2187696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7pPr>
      <a:lvl8pPr marL="2500224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8pPr>
      <a:lvl9pPr marL="2812752" marR="0" indent="-312528" algn="l" defTabSz="410751" rtl="0" latinLnBrk="0">
        <a:lnSpc>
          <a:spcPct val="100000"/>
        </a:lnSpc>
        <a:spcBef>
          <a:spcPts val="2953"/>
        </a:spcBef>
        <a:spcAft>
          <a:spcPts val="0"/>
        </a:spcAft>
        <a:buClrTx/>
        <a:buSzPct val="75000"/>
        <a:buFontTx/>
        <a:buChar char="•"/>
        <a:tabLst/>
        <a:defRPr sz="2531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Helvetica Light"/>
        </a:defRPr>
      </a:lvl9pPr>
    </p:bodyStyle>
    <p:otherStyle>
      <a:lvl1pPr marL="0" marR="0" indent="0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1607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321457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482186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642915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803643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964372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125101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285829" algn="ctr" defTabSz="41075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66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183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  <p:sldLayoutId id="2147483755" r:id="rId18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Линия"/>
          <p:cNvSpPr/>
          <p:nvPr/>
        </p:nvSpPr>
        <p:spPr>
          <a:xfrm flipV="1">
            <a:off x="5185171" y="802083"/>
            <a:ext cx="1" cy="1388675"/>
          </a:xfrm>
          <a:prstGeom prst="line">
            <a:avLst/>
          </a:prstGeom>
          <a:ln w="12700">
            <a:solidFill>
              <a:srgbClr val="FFFFFF"/>
            </a:solidFill>
            <a:miter lim="400000"/>
          </a:ln>
        </p:spPr>
        <p:txBody>
          <a:bodyPr lIns="35719" tIns="35719" rIns="35719" bIns="35719" anchor="ctr"/>
          <a:lstStyle/>
          <a:p>
            <a:pPr algn="ctr" defTabSz="410751" hangingPunct="0">
              <a:defRPr sz="2400"/>
            </a:pPr>
            <a:endParaRPr sz="1687" kern="0" dirty="0">
              <a:solidFill>
                <a:srgbClr val="000000"/>
              </a:solidFill>
              <a:latin typeface="Helvetica Light"/>
              <a:sym typeface="Helvetica Light"/>
            </a:endParaRPr>
          </a:p>
        </p:txBody>
      </p:sp>
      <p:sp>
        <p:nvSpPr>
          <p:cNvPr id="117" name="Очень крутой…"/>
          <p:cNvSpPr txBox="1"/>
          <p:nvPr/>
        </p:nvSpPr>
        <p:spPr>
          <a:xfrm>
            <a:off x="4734380" y="1711717"/>
            <a:ext cx="5121735" cy="22055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b"/>
          <a:lstStyle/>
          <a:p>
            <a:pPr defTabSz="410751" hangingPunct="0"/>
            <a:r>
              <a:rPr lang="ru-RU" sz="3375" b="1" kern="0" dirty="0">
                <a:solidFill>
                  <a:srgbClr val="065782"/>
                </a:solidFill>
                <a:sym typeface="Helvetica Light"/>
              </a:rPr>
              <a:t>От персонифицированного финансирования к социальному заказу </a:t>
            </a:r>
            <a:endParaRPr lang="ru-RU" sz="3375" b="1" kern="0" dirty="0">
              <a:solidFill>
                <a:srgbClr val="065782"/>
              </a:solidFill>
              <a:latin typeface="Arial Narrow"/>
              <a:sym typeface="Helvetica Light"/>
            </a:endParaRPr>
          </a:p>
        </p:txBody>
      </p:sp>
      <p:pic>
        <p:nvPicPr>
          <p:cNvPr id="121" name="Изображение" descr="Изображение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780" y="665368"/>
            <a:ext cx="2832115" cy="2738365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3C0DD85-8BBB-6542-B89E-D5FD3A1CBF7E}"/>
              </a:ext>
            </a:extLst>
          </p:cNvPr>
          <p:cNvSpPr txBox="1"/>
          <p:nvPr/>
        </p:nvSpPr>
        <p:spPr>
          <a:xfrm>
            <a:off x="5278959" y="6518932"/>
            <a:ext cx="1280801" cy="28847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35719" tIns="35719" rIns="35719" bIns="35719" numCol="1" spcCol="38100" rtlCol="0" anchor="ctr">
            <a:spAutoFit/>
          </a:bodyPr>
          <a:lstStyle/>
          <a:p>
            <a:pPr algn="ctr" defTabSz="410751" hangingPunct="0"/>
            <a:r>
              <a:rPr lang="ru-RU" sz="1406" kern="0" dirty="0">
                <a:solidFill>
                  <a:srgbClr val="0365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я</a:t>
            </a:r>
            <a:r>
              <a:rPr lang="ru-RU" sz="1406" kern="0" dirty="0" smtClean="0">
                <a:solidFill>
                  <a:srgbClr val="0365C0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  <a:sym typeface="Helvetica Light"/>
              </a:rPr>
              <a:t>нварь 2023 г.</a:t>
            </a:r>
            <a:endParaRPr lang="ru-RU" sz="1406" kern="0" dirty="0">
              <a:solidFill>
                <a:srgbClr val="0365C0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  <a:sym typeface="Helvetica Ligh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635963" y="480701"/>
            <a:ext cx="40520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Институт образования НИУ ВШЭ</a:t>
            </a:r>
          </a:p>
        </p:txBody>
      </p:sp>
    </p:spTree>
    <p:extLst>
      <p:ext uri="{BB962C8B-B14F-4D97-AF65-F5344CB8AC3E}">
        <p14:creationId xmlns:p14="http://schemas.microsoft.com/office/powerpoint/2010/main" val="3152810754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2C639E4-939C-7106-1AA7-20C0E026B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434779"/>
          </a:xfrm>
        </p:spPr>
        <p:txBody>
          <a:bodyPr>
            <a:normAutofit fontScale="90000"/>
          </a:bodyPr>
          <a:lstStyle/>
          <a:p>
            <a:r>
              <a:rPr lang="ru-RU" dirty="0"/>
              <a:t>Итого: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F0385F2-8E5D-DBAA-2A47-42C5F56085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053297"/>
            <a:ext cx="10364452" cy="4737904"/>
          </a:xfrm>
        </p:spPr>
        <p:txBody>
          <a:bodyPr>
            <a:normAutofit/>
          </a:bodyPr>
          <a:lstStyle/>
          <a:p>
            <a:r>
              <a:rPr lang="ru-RU" dirty="0"/>
              <a:t>К 31 января принято решение о применении ст. 8 закона о </a:t>
            </a:r>
            <a:r>
              <a:rPr lang="ru-RU" dirty="0" err="1"/>
              <a:t>соцзаказе</a:t>
            </a:r>
            <a:endParaRPr lang="ru-RU" dirty="0"/>
          </a:p>
          <a:p>
            <a:r>
              <a:rPr lang="ru-RU" dirty="0"/>
              <a:t>До 1 марта утвержден </a:t>
            </a:r>
            <a:r>
              <a:rPr lang="ru-RU" dirty="0" err="1"/>
              <a:t>соц.заказ</a:t>
            </a:r>
            <a:endParaRPr lang="ru-RU" dirty="0"/>
          </a:p>
          <a:p>
            <a:r>
              <a:rPr lang="ru-RU" dirty="0"/>
              <a:t>Далее – выполнены все остальные требования 189-ФЗ. </a:t>
            </a:r>
          </a:p>
          <a:p>
            <a:pPr lvl="1"/>
            <a:r>
              <a:rPr lang="ru-RU" dirty="0"/>
              <a:t>Правила формирования в электронном виде социальных сертификатов на получение государственной (муниципальной) услуги </a:t>
            </a:r>
          </a:p>
          <a:p>
            <a:pPr lvl="1"/>
            <a:r>
              <a:rPr lang="ru-RU" dirty="0"/>
              <a:t>Порядок формирования реестра исполнителей государственной (муниципальной) услуги в соответствии с социальным сертификатом </a:t>
            </a:r>
          </a:p>
          <a:p>
            <a:pPr lvl="1"/>
            <a:r>
              <a:rPr lang="ru-RU" dirty="0"/>
              <a:t>Стандарт предоставления государственной (муниципальной) услуги в социальной сфере </a:t>
            </a:r>
          </a:p>
          <a:p>
            <a:pPr lvl="1"/>
            <a:r>
              <a:rPr lang="ru-RU" dirty="0"/>
              <a:t>Порядок заключения соглашений в электронной форме </a:t>
            </a:r>
          </a:p>
          <a:p>
            <a:pPr lvl="1"/>
            <a:r>
              <a:rPr lang="ru-RU" dirty="0"/>
              <a:t>Порядок предоставления субсидий исполнителям услуг в соответствии с социальным сертификатом</a:t>
            </a:r>
          </a:p>
        </p:txBody>
      </p:sp>
    </p:spTree>
    <p:extLst>
      <p:ext uri="{BB962C8B-B14F-4D97-AF65-F5344CB8AC3E}">
        <p14:creationId xmlns:p14="http://schemas.microsoft.com/office/powerpoint/2010/main" val="4259342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3B74049-03E0-407B-7FE6-EAFD28A2E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596825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Уровни регулирования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0FC7462-D69A-D618-BFA4-7184C847B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388963"/>
            <a:ext cx="10364452" cy="4402238"/>
          </a:xfrm>
        </p:spPr>
        <p:txBody>
          <a:bodyPr/>
          <a:lstStyle/>
          <a:p>
            <a:r>
              <a:rPr lang="ru-RU" dirty="0"/>
              <a:t>Дополнительное образование: реализуется на разных уровнях публичной власти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В рамках дополнительного образования:</a:t>
            </a:r>
          </a:p>
          <a:p>
            <a:pPr lvl="1"/>
            <a:r>
              <a:rPr lang="ru-RU" dirty="0"/>
              <a:t>Региональный </a:t>
            </a:r>
            <a:r>
              <a:rPr lang="ru-RU" dirty="0" err="1"/>
              <a:t>соц.заказ</a:t>
            </a:r>
            <a:endParaRPr lang="ru-RU" dirty="0"/>
          </a:p>
          <a:p>
            <a:pPr lvl="2"/>
            <a:r>
              <a:rPr lang="ru-RU" dirty="0"/>
              <a:t>Региональные документы</a:t>
            </a:r>
          </a:p>
          <a:p>
            <a:pPr lvl="1"/>
            <a:r>
              <a:rPr lang="ru-RU" dirty="0"/>
              <a:t>Муниципальный </a:t>
            </a:r>
            <a:r>
              <a:rPr lang="ru-RU" dirty="0" err="1"/>
              <a:t>соц.заказ</a:t>
            </a:r>
            <a:r>
              <a:rPr lang="ru-RU" dirty="0"/>
              <a:t> </a:t>
            </a:r>
          </a:p>
          <a:p>
            <a:pPr lvl="2"/>
            <a:r>
              <a:rPr lang="ru-RU" dirty="0"/>
              <a:t>Муниципальные документы </a:t>
            </a:r>
          </a:p>
        </p:txBody>
      </p:sp>
    </p:spTree>
    <p:extLst>
      <p:ext uri="{BB962C8B-B14F-4D97-AF65-F5344CB8AC3E}">
        <p14:creationId xmlns:p14="http://schemas.microsoft.com/office/powerpoint/2010/main" val="3192867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F315E5-6E25-C9CB-482C-EC3028832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306000"/>
            <a:ext cx="10364451" cy="596825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Что включить в решение о внедрении?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D9C8FAF-ECB6-2807-E0CF-EBA59A960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215342"/>
            <a:ext cx="10364452" cy="5393801"/>
          </a:xfrm>
        </p:spPr>
        <p:txBody>
          <a:bodyPr>
            <a:normAutofit/>
          </a:bodyPr>
          <a:lstStyle/>
          <a:p>
            <a:r>
              <a:rPr lang="ru-RU" dirty="0"/>
              <a:t>Собственно, «обеспечить внедрение» - формирование и исполнение </a:t>
            </a:r>
            <a:r>
              <a:rPr lang="ru-RU" dirty="0" err="1"/>
              <a:t>соц.заказа</a:t>
            </a:r>
            <a:r>
              <a:rPr lang="ru-RU" dirty="0"/>
              <a:t> в 2023 году на территории региона, муниципалитета</a:t>
            </a:r>
          </a:p>
          <a:p>
            <a:r>
              <a:rPr lang="ru-RU" dirty="0"/>
              <a:t>Определить уполномоченный орган</a:t>
            </a:r>
          </a:p>
          <a:p>
            <a:r>
              <a:rPr lang="ru-RU" dirty="0"/>
              <a:t>Определить, что </a:t>
            </a:r>
            <a:r>
              <a:rPr lang="ru-RU" dirty="0" err="1"/>
              <a:t>соц.заказ</a:t>
            </a:r>
            <a:r>
              <a:rPr lang="ru-RU" dirty="0"/>
              <a:t> формируется по направлению: реализация дополнительных образовательных программ (за исключением дополнительных предпрофессиональных программ в области искусств)</a:t>
            </a:r>
          </a:p>
          <a:p>
            <a:r>
              <a:rPr lang="ru-RU" dirty="0"/>
              <a:t>Определить рабочую группу по организации реализации дополнительных общеразвивающих программ </a:t>
            </a:r>
          </a:p>
          <a:p>
            <a:r>
              <a:rPr lang="ru-RU" dirty="0"/>
              <a:t>Определить план \ дорожную карту </a:t>
            </a:r>
          </a:p>
          <a:p>
            <a:pPr lvl="1"/>
            <a:r>
              <a:rPr lang="ru-RU" dirty="0"/>
              <a:t>Сроки: ожидать разъяснений федеральных министерств </a:t>
            </a:r>
          </a:p>
          <a:p>
            <a:r>
              <a:rPr lang="ru-RU" dirty="0"/>
              <a:t>Урегулировать обмен электронными документами и информационные системы («Электронный бюджет», «Навигатор </a:t>
            </a:r>
            <a:r>
              <a:rPr lang="ru-RU" dirty="0" err="1"/>
              <a:t>доп.образования</a:t>
            </a:r>
            <a:r>
              <a:rPr lang="ru-RU" dirty="0"/>
              <a:t>» и другие).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719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B3B0B0-D016-B061-3809-3DBD3231F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056" y="352299"/>
            <a:ext cx="10525872" cy="793593"/>
          </a:xfrm>
        </p:spPr>
        <p:txBody>
          <a:bodyPr>
            <a:no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Письмо Федеральной экспертной группы по Целевой модели ДОД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4F5C53D-9D0B-A0BA-D0CB-A87B0B9CFB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010" y="1666753"/>
            <a:ext cx="11215868" cy="4745621"/>
          </a:xfrm>
        </p:spPr>
        <p:txBody>
          <a:bodyPr/>
          <a:lstStyle/>
          <a:p>
            <a:r>
              <a:rPr lang="ru-RU" dirty="0"/>
              <a:t>Исх.№Ф-001/2023 от «17» января 2023 г.</a:t>
            </a:r>
          </a:p>
          <a:p>
            <a:r>
              <a:rPr lang="ru-RU" dirty="0"/>
              <a:t>Руководителям региональный органов власти в сфере образования</a:t>
            </a:r>
          </a:p>
          <a:p>
            <a:r>
              <a:rPr lang="ru-RU" dirty="0"/>
              <a:t>О необходимости начала работы по внедрению социального заказа на оказание государственной (муниципальной) услуги «Реализация дополнительных общеразвивающих программ» в соответствии с социальными сертификатами</a:t>
            </a:r>
          </a:p>
          <a:p>
            <a:r>
              <a:rPr lang="ru-RU" dirty="0"/>
              <a:t>ФЭД осуществляет методическую поддержку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2276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CABB9B-F96A-A38C-8B8C-0BF3E1EB5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798" y="294426"/>
            <a:ext cx="10440025" cy="631549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Ст. 28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AF09E1-E9B3-754C-14F7-C66FBAD826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9919" y="925975"/>
            <a:ext cx="11609407" cy="5648996"/>
          </a:xfrm>
        </p:spPr>
        <p:txBody>
          <a:bodyPr>
            <a:normAutofit/>
          </a:bodyPr>
          <a:lstStyle/>
          <a:p>
            <a:r>
              <a:rPr lang="ru-RU" b="1" u="sng" dirty="0"/>
              <a:t>Объем оказания </a:t>
            </a:r>
            <a:r>
              <a:rPr lang="ru-RU" dirty="0"/>
              <a:t>государственных (муниципальных) </a:t>
            </a:r>
            <a:r>
              <a:rPr lang="ru-RU" b="1" u="sng" dirty="0"/>
              <a:t>услуг</a:t>
            </a:r>
            <a:r>
              <a:rPr lang="ru-RU" dirty="0"/>
              <a:t> в социальной сфере </a:t>
            </a:r>
            <a:r>
              <a:rPr lang="ru-RU" b="1" u="sng" dirty="0"/>
              <a:t>по социальному сертификату и условия предоставления социального сертификата </a:t>
            </a:r>
            <a:r>
              <a:rPr lang="ru-RU" dirty="0"/>
              <a:t>в сфере реализации дополнительных общеразвивающих программ для детей </a:t>
            </a:r>
            <a:r>
              <a:rPr lang="ru-RU" b="1" u="sng" dirty="0"/>
              <a:t>определяются решениями органов государственной власти субъектов Российской Федерации, осуществляющих государственное управление в сфере образования, органов местного самоуправления, осуществляющих управление в сфере образования.</a:t>
            </a:r>
          </a:p>
          <a:p>
            <a:r>
              <a:rPr lang="ru-RU" dirty="0"/>
              <a:t>(часть 8 введена Федеральным законом от 28.12.2022 N 568-ФЗ)</a:t>
            </a:r>
          </a:p>
          <a:p>
            <a:pPr lvl="1"/>
            <a:r>
              <a:rPr lang="ru-RU" dirty="0"/>
              <a:t>Внедрение </a:t>
            </a:r>
            <a:r>
              <a:rPr lang="ru-RU" dirty="0" err="1"/>
              <a:t>соцзаказа</a:t>
            </a:r>
            <a:r>
              <a:rPr lang="ru-RU" dirty="0"/>
              <a:t> НЕ исключает предоставления дополнительного образования в рамках государственного и муниципального задания подведомственным учреждениям</a:t>
            </a:r>
          </a:p>
          <a:p>
            <a:pPr lvl="1"/>
            <a:r>
              <a:rPr lang="ru-RU" dirty="0"/>
              <a:t>Законом о </a:t>
            </a:r>
            <a:r>
              <a:rPr lang="ru-RU" dirty="0" err="1"/>
              <a:t>соцзаказе</a:t>
            </a:r>
            <a:r>
              <a:rPr lang="ru-RU" dirty="0"/>
              <a:t> обязательная доля, объем услуг, которые должны быть оказаны через </a:t>
            </a:r>
            <a:r>
              <a:rPr lang="ru-RU" dirty="0" err="1"/>
              <a:t>мехазинизм</a:t>
            </a:r>
            <a:r>
              <a:rPr lang="ru-RU" dirty="0"/>
              <a:t> </a:t>
            </a:r>
            <a:r>
              <a:rPr lang="ru-RU" dirty="0" err="1"/>
              <a:t>соцзаказа</a:t>
            </a:r>
            <a:r>
              <a:rPr lang="ru-RU" dirty="0"/>
              <a:t>, НЕ определена: ориентируясь исключительно на 189-ФЗ, в решении может быть определен формально-юридически самый минимальный объем услуг (а основной объем – предоставляться по механизмам, работавшим ранее) </a:t>
            </a:r>
          </a:p>
        </p:txBody>
      </p:sp>
    </p:spTree>
    <p:extLst>
      <p:ext uri="{BB962C8B-B14F-4D97-AF65-F5344CB8AC3E}">
        <p14:creationId xmlns:p14="http://schemas.microsoft.com/office/powerpoint/2010/main" val="226332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F4ED0F8-D10A-EED4-473E-D57A7E3B0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6292" y="370390"/>
            <a:ext cx="10267369" cy="729205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rgbClr val="002060"/>
                </a:solidFill>
              </a:rPr>
              <a:t>Отчет о реализации Концепции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EC9F48C-4933-92E1-4B7D-30BF14250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115" y="1180617"/>
            <a:ext cx="11632556" cy="5312257"/>
          </a:xfrm>
        </p:spPr>
        <p:txBody>
          <a:bodyPr>
            <a:normAutofit/>
          </a:bodyPr>
          <a:lstStyle/>
          <a:p>
            <a:r>
              <a:rPr lang="ru-RU" dirty="0"/>
              <a:t>На I этапе (2022-2024) реализации Концепции развития дополнительного образования детей до 2030 года планируется</a:t>
            </a:r>
          </a:p>
          <a:p>
            <a:r>
              <a:rPr lang="ru-RU" dirty="0"/>
              <a:t>обеспечить ежегодно выдачу сертификатов персонифицированного финансирования, до 2024 года - не менее 25 процентам детей, до 2030 года - не менее 30 процентам детей в каждом субъекте Российской Федерации.</a:t>
            </a:r>
          </a:p>
          <a:p>
            <a:pPr lvl="1"/>
            <a:r>
              <a:rPr lang="ru-RU" dirty="0"/>
              <a:t>Четкие требования об охвате детей сертификатами </a:t>
            </a:r>
            <a:r>
              <a:rPr lang="ru-RU" dirty="0" err="1"/>
              <a:t>перс.финансирования</a:t>
            </a:r>
            <a:r>
              <a:rPr lang="ru-RU" dirty="0"/>
              <a:t> установлены Концепцией и должны быть выполнены</a:t>
            </a:r>
          </a:p>
          <a:p>
            <a:pPr lvl="1"/>
            <a:r>
              <a:rPr lang="ru-RU" dirty="0"/>
              <a:t>Формально-юридически социальный сертификат – это НЕ сертификат </a:t>
            </a:r>
            <a:r>
              <a:rPr lang="ru-RU" dirty="0" err="1"/>
              <a:t>перс.финансирования</a:t>
            </a:r>
            <a:endParaRPr lang="ru-RU" dirty="0"/>
          </a:p>
          <a:p>
            <a:pPr lvl="1"/>
            <a:r>
              <a:rPr lang="ru-RU" dirty="0"/>
              <a:t>Для их приравнивания нужны решения компетентных органов, формально социальный сертификат – не основание отчитаться о выдаче сертификата </a:t>
            </a:r>
            <a:r>
              <a:rPr lang="ru-RU" dirty="0" err="1"/>
              <a:t>перс.финансирования</a:t>
            </a:r>
            <a:r>
              <a:rPr lang="ru-RU" dirty="0"/>
              <a:t> (это – ДРУГОЙ формально сертификат, хотя их суть и смысл идентичны).  </a:t>
            </a:r>
          </a:p>
        </p:txBody>
      </p:sp>
    </p:spTree>
    <p:extLst>
      <p:ext uri="{BB962C8B-B14F-4D97-AF65-F5344CB8AC3E}">
        <p14:creationId xmlns:p14="http://schemas.microsoft.com/office/powerpoint/2010/main" val="24233231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5CABB9B-F96A-A38C-8B8C-0BF3E1EB5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Ст. 28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CAF09E1-E9B3-754C-14F7-C66FBAD82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7. С 1 января 2023 года до 1 января 2025 года реализация дополнительных образовательных программ спортивной подготовки может осуществляться с применением способов отбора исполнителей услуг, предусмотренных частью 2 статьи 9 настоящего Федерального закона.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18219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3EEE62-5D38-373B-98A4-6EDA61E2C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6134" y="387025"/>
            <a:ext cx="10364451" cy="689422"/>
          </a:xfrm>
        </p:spPr>
        <p:txBody>
          <a:bodyPr/>
          <a:lstStyle/>
          <a:p>
            <a:r>
              <a:rPr lang="ru-RU" dirty="0"/>
              <a:t>Ст. 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7A89BF8-FD8A-2A42-060B-7515945C7F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9051" y="879676"/>
            <a:ext cx="10996574" cy="5729468"/>
          </a:xfrm>
        </p:spPr>
        <p:txBody>
          <a:bodyPr>
            <a:normAutofit/>
          </a:bodyPr>
          <a:lstStyle/>
          <a:p>
            <a:r>
              <a:rPr lang="ru-RU" dirty="0"/>
              <a:t>Настоящий Федеральный закон регулирует </a:t>
            </a:r>
            <a:r>
              <a:rPr lang="ru-RU" b="1" u="sng" dirty="0"/>
              <a:t>отношения, связанные с формированием и исполнением государственных (муниципальных) социальных заказов на оказание государственных (муниципальных) услуг физическим лицам </a:t>
            </a:r>
            <a:r>
              <a:rPr lang="ru-RU" dirty="0"/>
              <a:t>за счет субсидий, предоставляемых из бюджетов бюджетной системы Российской Федерации, </a:t>
            </a:r>
            <a:r>
              <a:rPr lang="ru-RU" b="1" u="sng" dirty="0"/>
              <a:t>в отраслях социальной сферы, к которым в целях настоящего Федерального закона относятся образование,</a:t>
            </a:r>
            <a:r>
              <a:rPr lang="ru-RU" dirty="0"/>
              <a:t> здравоохранение, социальная защита, занятость населения, физическая культура и спорт, туризм (далее - отрасли социальной сферы), в том числе права и обязанности участников таких отношений, отношения, связанные со способами отбора исполнителей государственных (муниципальных) услуг в социальной сфере на конкурентной основе, с осуществлением контроля за соблюдением требований, установленных настоящим Федеральным законом.</a:t>
            </a:r>
          </a:p>
        </p:txBody>
      </p:sp>
    </p:spTree>
    <p:extLst>
      <p:ext uri="{BB962C8B-B14F-4D97-AF65-F5344CB8AC3E}">
        <p14:creationId xmlns:p14="http://schemas.microsoft.com/office/powerpoint/2010/main" val="20529929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2A32FB-CBD5-EE46-FFA2-B44004F18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Мешает ли исключение образовательной услуги из законодательства об образовании?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6AB7813-0A41-238E-ECCC-CC5D4785D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2367093"/>
            <a:ext cx="10776655" cy="4230477"/>
          </a:xfrm>
        </p:spPr>
        <p:txBody>
          <a:bodyPr/>
          <a:lstStyle/>
          <a:p>
            <a:r>
              <a:rPr lang="ru-RU" dirty="0"/>
              <a:t>Нет, социальный заказ – один из механизмов финансирования, услуга сохраняется в перечнях, сохраняются механизмы бюджетного законодательства (субсидии соответствующих видов, формирование государственных и муниципальных заданий и социальных заказов) </a:t>
            </a:r>
          </a:p>
        </p:txBody>
      </p:sp>
    </p:spTree>
    <p:extLst>
      <p:ext uri="{BB962C8B-B14F-4D97-AF65-F5344CB8AC3E}">
        <p14:creationId xmlns:p14="http://schemas.microsoft.com/office/powerpoint/2010/main" val="40555835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E60306-1CF0-4787-C28A-A0512F7944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515802"/>
          </a:xfrm>
        </p:spPr>
        <p:txBody>
          <a:bodyPr>
            <a:normAutofit fontScale="90000"/>
          </a:bodyPr>
          <a:lstStyle/>
          <a:p>
            <a:r>
              <a:rPr lang="ru-RU" dirty="0"/>
              <a:t>Сертификат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17554A-A29C-948C-A0C1-7975F6F410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1319513"/>
            <a:ext cx="10846103" cy="519703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Социальный сертификат на получение государственной (муниципальной) услуги в социальной сфере</a:t>
            </a:r>
            <a:r>
              <a:rPr lang="ru-RU" dirty="0"/>
              <a:t> (государственных (муниципальных) услуг в социальной сфере) - </a:t>
            </a:r>
            <a:r>
              <a:rPr lang="ru-RU" b="1" u="sng" dirty="0"/>
              <a:t>именной </a:t>
            </a:r>
            <a:r>
              <a:rPr lang="ru-RU" dirty="0"/>
              <a:t>документ, удостоверяющий </a:t>
            </a:r>
            <a:r>
              <a:rPr lang="ru-RU" b="1" u="sng" dirty="0"/>
              <a:t>право</a:t>
            </a:r>
            <a:r>
              <a:rPr lang="ru-RU" dirty="0"/>
              <a:t> потребителя услуг либо его законного представителя </a:t>
            </a:r>
            <a:r>
              <a:rPr lang="ru-RU" b="1" u="sng" dirty="0"/>
              <a:t>выбрать исполнителя </a:t>
            </a:r>
            <a:r>
              <a:rPr lang="ru-RU" dirty="0"/>
              <a:t>(исполнителей) услуг для получения государственной (муниципальной) услуги в социальной сфере (государственных (муниципальных) услуг в социальной сфере) </a:t>
            </a:r>
            <a:r>
              <a:rPr lang="ru-RU" b="1" u="sng" dirty="0"/>
              <a:t>в определенном объеме и на определенных условиях</a:t>
            </a:r>
            <a:r>
              <a:rPr lang="ru-RU" dirty="0"/>
              <a:t>, а также в установленных нормативными правовыми актами случаях определенного качества </a:t>
            </a:r>
            <a:r>
              <a:rPr lang="ru-RU" b="1" u="sng" dirty="0"/>
              <a:t>и право исполнителя </a:t>
            </a:r>
            <a:r>
              <a:rPr lang="ru-RU" dirty="0"/>
              <a:t>(исполнителей) услуг </a:t>
            </a:r>
            <a:r>
              <a:rPr lang="ru-RU" b="1" u="sng" dirty="0"/>
              <a:t>получить</a:t>
            </a:r>
            <a:r>
              <a:rPr lang="ru-RU" dirty="0"/>
              <a:t> из соответствующего бюджета бюджетной системы Российской Федерации </a:t>
            </a:r>
            <a:r>
              <a:rPr lang="ru-RU" b="1" u="sng" dirty="0"/>
              <a:t>средства на финансовое обеспечение (возмещение) затрат</a:t>
            </a:r>
            <a:r>
              <a:rPr lang="ru-RU" dirty="0"/>
              <a:t>, связанных с оказанием соответствующей государственной (муниципальной) услуги в социальной сфере (государственных (муниципальных) услуг в социальной сфере).</a:t>
            </a:r>
          </a:p>
        </p:txBody>
      </p:sp>
    </p:spTree>
    <p:extLst>
      <p:ext uri="{BB962C8B-B14F-4D97-AF65-F5344CB8AC3E}">
        <p14:creationId xmlns:p14="http://schemas.microsoft.com/office/powerpoint/2010/main" val="1822163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A399F5-9795-DC5D-7F07-BAB0D0693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660" y="0"/>
            <a:ext cx="10772775" cy="165819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Нормативная правовая база</a:t>
            </a:r>
            <a:endParaRPr lang="ru-RU" sz="36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6C07098-4B6D-6517-D622-B2222BB50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1446836"/>
            <a:ext cx="10753725" cy="4331030"/>
          </a:xfrm>
        </p:spPr>
        <p:txBody>
          <a:bodyPr/>
          <a:lstStyle/>
          <a:p>
            <a:r>
              <a:rPr lang="ru-RU" dirty="0"/>
              <a:t>Федеральный закон "О государственном (муниципальном) социальном заказе на оказание государственных (муниципальных) услуг в социальной сфере" </a:t>
            </a:r>
            <a:r>
              <a:rPr lang="ru-RU" dirty="0" smtClean="0"/>
              <a:t>от </a:t>
            </a:r>
            <a:r>
              <a:rPr lang="ru-RU" dirty="0"/>
              <a:t>13.07.2020 №</a:t>
            </a:r>
            <a:r>
              <a:rPr lang="ru-RU" dirty="0" smtClean="0"/>
              <a:t> </a:t>
            </a:r>
            <a:r>
              <a:rPr lang="ru-RU" dirty="0"/>
              <a:t>189-ФЗ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ред. Федеральных законов: </a:t>
            </a:r>
          </a:p>
          <a:p>
            <a:r>
              <a:rPr lang="ru-RU" dirty="0"/>
              <a:t>от 05.12.2022 N 498-ФЗ,</a:t>
            </a:r>
          </a:p>
          <a:p>
            <a:r>
              <a:rPr lang="ru-RU" dirty="0"/>
              <a:t>от 28.12.2022 N 568-ФЗ</a:t>
            </a:r>
          </a:p>
        </p:txBody>
      </p:sp>
    </p:spTree>
    <p:extLst>
      <p:ext uri="{BB962C8B-B14F-4D97-AF65-F5344CB8AC3E}">
        <p14:creationId xmlns:p14="http://schemas.microsoft.com/office/powerpoint/2010/main" val="3720113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342448-29BF-9050-FF53-167ACB429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Ст. 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E405183-A93D-6704-2AC8-F3DE972838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1" y="2396450"/>
            <a:ext cx="11748993" cy="4351338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Уполномоченные органы обязаны:</a:t>
            </a:r>
          </a:p>
          <a:p>
            <a:r>
              <a:rPr lang="ru-RU" dirty="0"/>
              <a:t>1) обеспечивать организацию оказания государственных (муниципальных) услуг в социальной сфере;</a:t>
            </a:r>
          </a:p>
          <a:p>
            <a:r>
              <a:rPr lang="ru-RU" dirty="0"/>
              <a:t>2) обеспечивать </a:t>
            </a:r>
            <a:r>
              <a:rPr lang="ru-RU" b="1" u="sng" dirty="0"/>
              <a:t>свободный и безвозмездный доступ к информации об утвержденных государственных (муниципальных) социальных заказах</a:t>
            </a:r>
            <a:r>
              <a:rPr lang="ru-RU" dirty="0"/>
              <a:t>, о проведении отбора исполнителей услуг и результатах такого отбора;</a:t>
            </a:r>
          </a:p>
          <a:p>
            <a:pPr lvl="1"/>
            <a:r>
              <a:rPr lang="ru-RU" dirty="0"/>
              <a:t>Требуется организация этого процесса </a:t>
            </a:r>
          </a:p>
          <a:p>
            <a:r>
              <a:rPr lang="ru-RU" dirty="0"/>
              <a:t>3) </a:t>
            </a:r>
            <a:r>
              <a:rPr lang="ru-RU" b="1" u="sng" dirty="0"/>
              <a:t>предоставлять исполнителям услуг информацию</a:t>
            </a:r>
            <a:r>
              <a:rPr lang="ru-RU" dirty="0"/>
              <a:t>, необходимую для оказания государственных (муниципальных) услуг в социальной сфере;</a:t>
            </a:r>
          </a:p>
          <a:p>
            <a:r>
              <a:rPr lang="ru-RU" dirty="0"/>
              <a:t>4) </a:t>
            </a:r>
            <a:r>
              <a:rPr lang="ru-RU" b="1" u="sng" dirty="0"/>
              <a:t>утверждать требования к условиям и порядку оказания государственной (муниципальной) услуги </a:t>
            </a:r>
            <a:r>
              <a:rPr lang="ru-RU" dirty="0"/>
              <a:t>в социальной сфере </a:t>
            </a:r>
            <a:r>
              <a:rPr lang="ru-RU" b="1" u="sng" dirty="0"/>
              <a:t>при отсутствии нормативного правового акта, устанавливающего стандарт (порядок) оказания </a:t>
            </a:r>
            <a:r>
              <a:rPr lang="ru-RU" dirty="0"/>
              <a:t>государственной (муниципальной) услуги в социальной сфере;</a:t>
            </a:r>
          </a:p>
          <a:p>
            <a:pPr lvl="1"/>
            <a:r>
              <a:rPr lang="ru-RU" dirty="0"/>
              <a:t>Требуется утвердить нормативный правовой акт</a:t>
            </a:r>
          </a:p>
          <a:p>
            <a:r>
              <a:rPr lang="ru-RU" dirty="0"/>
              <a:t>5) </a:t>
            </a:r>
            <a:r>
              <a:rPr lang="ru-RU" b="1" u="sng" dirty="0"/>
              <a:t>рассматривать заявления потребителей услуг о неоказании или ненадлежащем оказании </a:t>
            </a:r>
            <a:r>
              <a:rPr lang="ru-RU" dirty="0"/>
              <a:t>государственных (муниципальных) услуг в социальной сфере исполнителями услуг;</a:t>
            </a:r>
          </a:p>
          <a:p>
            <a:r>
              <a:rPr lang="ru-RU" dirty="0"/>
              <a:t>6) принимать меры по предотвращению случаев неоказания или ненадлежащего оказания государственных (муниципальных) услуг в социальной сфере.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0ED10A5-1E7B-D583-5EAD-2C43BFDEF667}"/>
              </a:ext>
            </a:extLst>
          </p:cNvPr>
          <p:cNvSpPr txBox="1"/>
          <p:nvPr/>
        </p:nvSpPr>
        <p:spPr>
          <a:xfrm>
            <a:off x="1527858" y="250371"/>
            <a:ext cx="1034845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i="1" dirty="0">
                <a:solidFill>
                  <a:schemeClr val="accent1">
                    <a:lumMod val="75000"/>
                  </a:schemeClr>
                </a:solidFill>
              </a:rPr>
              <a:t>уполномоченный орган - федеральный орган исполнительной власти, осуществляющий функции по выработке государственной политики и нормативно-правовому регулированию в установленных сферах деятельности, орган государственной власти субъекта Российской Федерации, орган местного самоуправления, утверждающие государственный (муниципальный) социальный заказ и обеспечивающие предоставление государственных (муниципальных) услуг потребителям государственных (муниципальных) услуг в социальной сфере в соответствии с показателями, характеризующими качество оказания государственных (муниципальных) услуг в социальной сфере и (или) объем оказания таких услуг и установленными государственным (муниципальным) социальным заказом</a:t>
            </a:r>
          </a:p>
        </p:txBody>
      </p:sp>
    </p:spTree>
    <p:extLst>
      <p:ext uri="{BB962C8B-B14F-4D97-AF65-F5344CB8AC3E}">
        <p14:creationId xmlns:p14="http://schemas.microsoft.com/office/powerpoint/2010/main" val="2951933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CC35BBD-E2FC-DA54-375D-C5C021AE8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440025" cy="573675"/>
          </a:xfrm>
        </p:spPr>
        <p:txBody>
          <a:bodyPr>
            <a:normAutofit fontScale="90000"/>
          </a:bodyPr>
          <a:lstStyle/>
          <a:p>
            <a:r>
              <a:rPr lang="ru-RU" dirty="0"/>
              <a:t>Ст. 6 – формирование </a:t>
            </a:r>
            <a:r>
              <a:rPr lang="ru-RU" dirty="0" err="1"/>
              <a:t>соц.заказа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3F03B91-0414-6F9E-3F63-DE61B222E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815" y="1273215"/>
            <a:ext cx="11458937" cy="524333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Государственный (муниципальный) социальный заказ </a:t>
            </a:r>
            <a:r>
              <a:rPr lang="ru-RU" b="1" u="sng" dirty="0"/>
              <a:t>формируется на срок, соответствующий сроку (предельному сроку) оказания государственной (муниципальной) услуги </a:t>
            </a:r>
            <a:r>
              <a:rPr lang="ru-RU" dirty="0"/>
              <a:t>в социальной сфере, установленному в соответствии с законодательством Российской Федерации. </a:t>
            </a:r>
          </a:p>
          <a:p>
            <a:r>
              <a:rPr lang="ru-RU" dirty="0"/>
              <a:t>3. Порядок формирования государственных социальных заказов на оказание </a:t>
            </a:r>
            <a:r>
              <a:rPr lang="ru-RU" b="1" u="sng" dirty="0"/>
              <a:t>государственных услуг в социальной сфере, отнесенных к полномочиям органов государственной власти субъектов </a:t>
            </a:r>
            <a:r>
              <a:rPr lang="ru-RU" dirty="0"/>
              <a:t>Российской Федерации (далее - региональный социальный заказ), </a:t>
            </a:r>
            <a:r>
              <a:rPr lang="ru-RU" b="1" u="sng" dirty="0"/>
              <a:t>утверждается нормативным правовым актом высшего исполнительного органа государственной власти субъекта </a:t>
            </a:r>
            <a:r>
              <a:rPr lang="ru-RU" dirty="0"/>
              <a:t>Российской Федерации.</a:t>
            </a:r>
          </a:p>
          <a:p>
            <a:pPr lvl="1"/>
            <a:r>
              <a:rPr lang="ru-RU" dirty="0"/>
              <a:t>Требование иметь нормативный правовой акт</a:t>
            </a:r>
          </a:p>
          <a:p>
            <a:r>
              <a:rPr lang="ru-RU" dirty="0"/>
              <a:t>4. </a:t>
            </a:r>
            <a:r>
              <a:rPr lang="ru-RU" b="1" u="sng" dirty="0"/>
              <a:t>Порядок формирования муниципальных социальных заказов на оказание муниципальных услуг в социальной сфере, отнесенных к полномочиям органов местного самоуправления</a:t>
            </a:r>
            <a:r>
              <a:rPr lang="ru-RU" dirty="0"/>
              <a:t> (далее - муниципальный социальный заказ), </a:t>
            </a:r>
            <a:r>
              <a:rPr lang="ru-RU" b="1" u="sng" dirty="0"/>
              <a:t>утверждается правовым актом местной администрации </a:t>
            </a:r>
            <a:r>
              <a:rPr lang="ru-RU" dirty="0"/>
              <a:t>муниципального образования. </a:t>
            </a:r>
          </a:p>
          <a:p>
            <a:pPr lvl="1"/>
            <a:r>
              <a:rPr lang="ru-RU" dirty="0"/>
              <a:t>Требование иметь нормативный правовой акт</a:t>
            </a:r>
          </a:p>
          <a:p>
            <a:r>
              <a:rPr lang="ru-RU" dirty="0">
                <a:highlight>
                  <a:srgbClr val="FFFF00"/>
                </a:highlight>
              </a:rPr>
              <a:t>Без утверждения данных порядков утвердить социальные заказы невозможно</a:t>
            </a:r>
          </a:p>
          <a:p>
            <a:pPr lvl="1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3975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A678EE0-2B88-42E6-D9C9-3194ECFBA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326" y="249379"/>
            <a:ext cx="10667035" cy="410378"/>
          </a:xfrm>
        </p:spPr>
        <p:txBody>
          <a:bodyPr>
            <a:normAutofit fontScale="90000"/>
          </a:bodyPr>
          <a:lstStyle/>
          <a:p>
            <a:r>
              <a:rPr lang="ru-RU" sz="3200" dirty="0"/>
              <a:t>Ч. 5 ст. </a:t>
            </a:r>
            <a:r>
              <a:rPr lang="ru-RU" sz="3200" dirty="0" smtClean="0"/>
              <a:t>6: </a:t>
            </a:r>
            <a:r>
              <a:rPr lang="ru-RU" sz="3200" dirty="0"/>
              <a:t>в данных документах должны определяться: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0F43BF6-1213-D9A9-7C3A-AC179C2910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44" y="740780"/>
            <a:ext cx="11937356" cy="6138993"/>
          </a:xfrm>
        </p:spPr>
        <p:txBody>
          <a:bodyPr>
            <a:noAutofit/>
          </a:bodyPr>
          <a:lstStyle/>
          <a:p>
            <a:r>
              <a:rPr lang="ru-RU" sz="1500" dirty="0"/>
              <a:t>1) </a:t>
            </a:r>
            <a:r>
              <a:rPr lang="ru-RU" sz="1500" b="1" u="sng" dirty="0"/>
              <a:t>правила формирования и утверждения </a:t>
            </a:r>
            <a:r>
              <a:rPr lang="ru-RU" sz="1500" dirty="0"/>
              <a:t>государственных (муниципальных) социальных заказов;</a:t>
            </a:r>
          </a:p>
          <a:p>
            <a:r>
              <a:rPr lang="ru-RU" sz="1500" dirty="0"/>
              <a:t>2) </a:t>
            </a:r>
            <a:r>
              <a:rPr lang="ru-RU" sz="1500" b="1" u="sng" dirty="0"/>
              <a:t>органы власти, уполномоченные на формирование </a:t>
            </a:r>
            <a:r>
              <a:rPr lang="ru-RU" sz="1500" dirty="0"/>
              <a:t>государственных (муниципальных) социальных заказов;</a:t>
            </a:r>
          </a:p>
          <a:p>
            <a:r>
              <a:rPr lang="ru-RU" sz="1500" dirty="0"/>
              <a:t>3) </a:t>
            </a:r>
            <a:r>
              <a:rPr lang="ru-RU" sz="1500" b="1" u="sng" dirty="0"/>
              <a:t>право уполномоченных органов передать полномочия по отбору исполнителей услуг </a:t>
            </a:r>
            <a:r>
              <a:rPr lang="ru-RU" sz="1500" dirty="0"/>
              <a:t>и заключению соглашений в целях исполнения государственных (муниципальных) социальных заказов или полномочие по заключению соглашений в целях исполнения государственных (муниципальных) социальных заказов </a:t>
            </a:r>
            <a:r>
              <a:rPr lang="ru-RU" sz="1500" b="1" u="sng" dirty="0"/>
              <a:t>органам власти, уполномоченным на формирование</a:t>
            </a:r>
            <a:r>
              <a:rPr lang="ru-RU" sz="1500" dirty="0"/>
              <a:t> государственных (муниципальных) социальных заказов;</a:t>
            </a:r>
          </a:p>
          <a:p>
            <a:r>
              <a:rPr lang="ru-RU" sz="1500" dirty="0"/>
              <a:t>4) </a:t>
            </a:r>
            <a:r>
              <a:rPr lang="ru-RU" sz="1500" b="1" u="sng" dirty="0"/>
              <a:t>правила взаимодействия уполномоченных органов и органов власти, уполномоченных на формирование </a:t>
            </a:r>
            <a:r>
              <a:rPr lang="ru-RU" sz="1500" dirty="0"/>
              <a:t>государственных (муниципальных) социальных заказов;</a:t>
            </a:r>
          </a:p>
          <a:p>
            <a:r>
              <a:rPr lang="ru-RU" sz="1500" dirty="0"/>
              <a:t>5) </a:t>
            </a:r>
            <a:r>
              <a:rPr lang="ru-RU" sz="1500" b="1" u="sng" dirty="0"/>
              <a:t>форму, структуру государственного </a:t>
            </a:r>
            <a:r>
              <a:rPr lang="ru-RU" sz="1500" dirty="0"/>
              <a:t>(муниципального) социального заказа </a:t>
            </a:r>
            <a:r>
              <a:rPr lang="ru-RU" sz="1500" b="1" u="sng" dirty="0"/>
              <a:t>с учетом примерных формы, структуры </a:t>
            </a:r>
            <a:r>
              <a:rPr lang="ru-RU" sz="1500" dirty="0"/>
              <a:t>государственного (муниципального) социального заказа, </a:t>
            </a:r>
            <a:r>
              <a:rPr lang="ru-RU" sz="1500" b="1" u="sng" dirty="0"/>
              <a:t>установленных Правительством </a:t>
            </a:r>
            <a:r>
              <a:rPr lang="ru-RU" sz="1500" dirty="0"/>
              <a:t>Российской Федерации;</a:t>
            </a:r>
          </a:p>
          <a:p>
            <a:r>
              <a:rPr lang="ru-RU" sz="1500" dirty="0"/>
              <a:t>6) </a:t>
            </a:r>
            <a:r>
              <a:rPr lang="ru-RU" sz="1500" b="1" u="sng" dirty="0"/>
              <a:t>правила выбора способа (способов) определения исполнителя услуг из числа способов, установленных </a:t>
            </a:r>
            <a:r>
              <a:rPr lang="ru-RU" sz="1500" dirty="0"/>
              <a:t>частью 3 статьи 7 настоящего Федерального закона, в том числе определения объема оказания государственных (муниципальных) услуг в социальной сфере на основании государственного (муниципального) задания на оказание государственных (муниципальных) услуг (выполнение работ) (далее - государственное (муниципальное) задание), включаемого в государственный (муниципальный) социальный заказ;</a:t>
            </a:r>
          </a:p>
          <a:p>
            <a:r>
              <a:rPr lang="ru-RU" sz="1500" dirty="0"/>
              <a:t>7) </a:t>
            </a:r>
            <a:r>
              <a:rPr lang="ru-RU" sz="1500" b="1" u="sng" dirty="0"/>
              <a:t>правила внесения изменений </a:t>
            </a:r>
            <a:r>
              <a:rPr lang="ru-RU" sz="1500" dirty="0"/>
              <a:t>в государственные (муниципальные) социальные заказы;</a:t>
            </a:r>
          </a:p>
          <a:p>
            <a:r>
              <a:rPr lang="ru-RU" sz="1500" dirty="0"/>
              <a:t>8) </a:t>
            </a:r>
            <a:r>
              <a:rPr lang="ru-RU" sz="1500" b="1" u="sng" dirty="0"/>
              <a:t>правила осуществления уполномоченным органом контроля </a:t>
            </a:r>
            <a:r>
              <a:rPr lang="ru-RU" sz="1500" dirty="0"/>
              <a:t>за оказанием государственных (муниципальных) услуг в социальной сфере.</a:t>
            </a:r>
          </a:p>
        </p:txBody>
      </p:sp>
    </p:spTree>
    <p:extLst>
      <p:ext uri="{BB962C8B-B14F-4D97-AF65-F5344CB8AC3E}">
        <p14:creationId xmlns:p14="http://schemas.microsoft.com/office/powerpoint/2010/main" val="6289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C4EAD26-F5B0-0853-4C98-564308454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31549"/>
          </a:xfrm>
        </p:spPr>
        <p:txBody>
          <a:bodyPr/>
          <a:lstStyle/>
          <a:p>
            <a:r>
              <a:rPr lang="ru-RU" dirty="0"/>
              <a:t>Ст. 6 ч. 12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B03DE9E-22F0-040A-1791-EE3E8921F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678329"/>
            <a:ext cx="10364452" cy="4112871"/>
          </a:xfrm>
        </p:spPr>
        <p:txBody>
          <a:bodyPr/>
          <a:lstStyle/>
          <a:p>
            <a:r>
              <a:rPr lang="ru-RU" b="1" u="sng" dirty="0"/>
              <a:t>Информация об утвержденных </a:t>
            </a:r>
            <a:r>
              <a:rPr lang="ru-RU" dirty="0"/>
              <a:t>федеральных социальных заказах, </a:t>
            </a:r>
            <a:r>
              <a:rPr lang="ru-RU" b="1" u="sng" dirty="0"/>
              <a:t>региональных социальных заказах, муниципальных социальных заказах, изменениях в них размещается на едином портале бюджетной системы Российской Федерации </a:t>
            </a:r>
            <a:r>
              <a:rPr lang="ru-RU" dirty="0"/>
              <a:t>в информационно-телекоммуникационной сети "Интернет".</a:t>
            </a:r>
          </a:p>
        </p:txBody>
      </p:sp>
    </p:spTree>
    <p:extLst>
      <p:ext uri="{BB962C8B-B14F-4D97-AF65-F5344CB8AC3E}">
        <p14:creationId xmlns:p14="http://schemas.microsoft.com/office/powerpoint/2010/main" val="278886019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1172B1-C020-8190-ED65-D407FBBF5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585250"/>
          </a:xfrm>
        </p:spPr>
        <p:txBody>
          <a:bodyPr/>
          <a:lstStyle/>
          <a:p>
            <a:r>
              <a:rPr lang="ru-RU" dirty="0"/>
              <a:t>Ст. 7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505B71-5642-B8E1-470E-9D05DFD517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263" y="1365813"/>
            <a:ext cx="11678856" cy="5127062"/>
          </a:xfrm>
        </p:spPr>
        <p:txBody>
          <a:bodyPr>
            <a:normAutofit lnSpcReduction="10000"/>
          </a:bodyPr>
          <a:lstStyle/>
          <a:p>
            <a:r>
              <a:rPr lang="ru-RU" b="1" u="sng" dirty="0"/>
              <a:t>Исполнением</a:t>
            </a:r>
            <a:r>
              <a:rPr lang="ru-RU" dirty="0"/>
              <a:t> государственного (муниципального) социального заказа </a:t>
            </a:r>
            <a:r>
              <a:rPr lang="ru-RU" b="1" u="sng" dirty="0"/>
              <a:t>является достижение показателей, характеризующих качество </a:t>
            </a:r>
            <a:r>
              <a:rPr lang="ru-RU" dirty="0"/>
              <a:t>оказания государственной (муниципальной) услуги в социальной сфере </a:t>
            </a:r>
            <a:r>
              <a:rPr lang="ru-RU" b="1" u="sng" dirty="0"/>
              <a:t>и (или) объем </a:t>
            </a:r>
            <a:r>
              <a:rPr lang="ru-RU" dirty="0"/>
              <a:t>оказания такой услуги, </a:t>
            </a:r>
            <a:r>
              <a:rPr lang="ru-RU" b="1" u="sng" dirty="0"/>
              <a:t>с учетом допустимых возможных отклонений</a:t>
            </a:r>
            <a:r>
              <a:rPr lang="ru-RU" dirty="0"/>
              <a:t> от показателей, характеризующих объем оказания государственной (муниципальной) услуги в социальной сфере, установленных при формировании такого заказа, а также </a:t>
            </a:r>
            <a:r>
              <a:rPr lang="ru-RU" b="1" u="sng" dirty="0"/>
              <a:t>с учетом допустимых возможных отклонений от показателей, характеризующих качество оказания государственной (муниципальной) услуги в социальной сфере, в случае, если федеральными законами не установлен запрет на установление отклонений от показателей, характеризующих качество</a:t>
            </a:r>
            <a:r>
              <a:rPr lang="ru-RU" dirty="0"/>
              <a:t>.</a:t>
            </a:r>
          </a:p>
          <a:p>
            <a:pPr lvl="1"/>
            <a:r>
              <a:rPr lang="ru-RU" dirty="0"/>
              <a:t>Постановление Правительства РФ от 23.10.2020 N 1728 "Об утверждении общих требований к определению предельных допустимых возможных отклонений от показателей, характеризующих качество оказания государственной (муниципальной) услуги в социальной сфере и объем оказания такой услуги"</a:t>
            </a:r>
          </a:p>
        </p:txBody>
      </p:sp>
    </p:spTree>
    <p:extLst>
      <p:ext uri="{BB962C8B-B14F-4D97-AF65-F5344CB8AC3E}">
        <p14:creationId xmlns:p14="http://schemas.microsoft.com/office/powerpoint/2010/main" val="34548618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E834B1C-64F6-D276-B816-CC3C8503A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77848"/>
          </a:xfrm>
        </p:spPr>
        <p:txBody>
          <a:bodyPr/>
          <a:lstStyle/>
          <a:p>
            <a:r>
              <a:rPr lang="ru-RU" dirty="0"/>
              <a:t>Ст. 7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B8F778D-9640-49E6-6CC6-F506D0DE18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91" y="1099595"/>
            <a:ext cx="11620982" cy="5335929"/>
          </a:xfrm>
        </p:spPr>
        <p:txBody>
          <a:bodyPr>
            <a:normAutofit/>
          </a:bodyPr>
          <a:lstStyle/>
          <a:p>
            <a:r>
              <a:rPr lang="ru-RU" dirty="0"/>
              <a:t>3. В целях исполнения государственного (муниципального) социального заказа:</a:t>
            </a:r>
          </a:p>
          <a:p>
            <a:r>
              <a:rPr lang="ru-RU" dirty="0"/>
              <a:t>1) уполномоченный орган осуществляет отбор исполнителей услуг </a:t>
            </a:r>
            <a:r>
              <a:rPr lang="ru-RU" b="1" u="sng" dirty="0"/>
              <a:t>либо обеспечивает его осуществление и заключает с исполнителями услуг соглашения</a:t>
            </a:r>
            <a:r>
              <a:rPr lang="ru-RU" dirty="0"/>
              <a:t>, указанные в части 6 статьи 9 настоящего Федерального закона;</a:t>
            </a:r>
          </a:p>
          <a:p>
            <a:r>
              <a:rPr lang="ru-RU" dirty="0"/>
              <a:t>2) </a:t>
            </a:r>
            <a:r>
              <a:rPr lang="ru-RU" b="1" u="sng" dirty="0"/>
              <a:t>орган государственной власти (орган местного самоуправления), осуществляющий функции и полномочия учредителя в отношении государственного (муниципального) учреждения, исполняющего государственный (муниципальный) социальный заказ</a:t>
            </a:r>
            <a:r>
              <a:rPr lang="ru-RU" dirty="0"/>
              <a:t>, </a:t>
            </a:r>
            <a:r>
              <a:rPr lang="ru-RU" b="1" u="sng" dirty="0"/>
              <a:t>утверждает</a:t>
            </a:r>
            <a:r>
              <a:rPr lang="ru-RU" dirty="0"/>
              <a:t> такому учреждению </a:t>
            </a:r>
            <a:r>
              <a:rPr lang="ru-RU" b="1" u="sng" dirty="0"/>
              <a:t>государственное (муниципальное) задание </a:t>
            </a:r>
            <a:r>
              <a:rPr lang="ru-RU" dirty="0"/>
              <a:t>и в случаях, установленных бюджетным законодательством Российской Федерации, заключает с таким учреждением соглашение о предоставлении субсидии на финансовое обеспечение выполнения государственного (муниципального) задания.</a:t>
            </a:r>
          </a:p>
        </p:txBody>
      </p:sp>
    </p:spTree>
    <p:extLst>
      <p:ext uri="{BB962C8B-B14F-4D97-AF65-F5344CB8AC3E}">
        <p14:creationId xmlns:p14="http://schemas.microsoft.com/office/powerpoint/2010/main" val="22711549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E7BC506-9243-0E4D-11A4-CC22B2B6F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631549"/>
          </a:xfrm>
        </p:spPr>
        <p:txBody>
          <a:bodyPr/>
          <a:lstStyle/>
          <a:p>
            <a:r>
              <a:rPr lang="ru-RU" dirty="0"/>
              <a:t>Ст. 7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E9EAD14-8187-CD80-DEE4-F960D4198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172" y="1122744"/>
            <a:ext cx="11968223" cy="544010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5. </a:t>
            </a:r>
            <a:r>
              <a:rPr lang="ru-RU" b="1" u="sng" dirty="0"/>
              <a:t>Отчеты</a:t>
            </a:r>
            <a:r>
              <a:rPr lang="ru-RU" dirty="0"/>
              <a:t> об исполнении федеральных социальных заказов, </a:t>
            </a:r>
            <a:r>
              <a:rPr lang="ru-RU" b="1" u="sng" dirty="0"/>
              <a:t>региональных социальных заказов, муниципальных социальных заказов</a:t>
            </a:r>
            <a:r>
              <a:rPr lang="ru-RU" dirty="0"/>
              <a:t> формируются уполномоченными органами </a:t>
            </a:r>
            <a:r>
              <a:rPr lang="ru-RU" b="1" u="sng" dirty="0"/>
              <a:t>по форме и в сроки, которые установлены соответственно </a:t>
            </a:r>
            <a:r>
              <a:rPr lang="ru-RU" dirty="0"/>
              <a:t>Правительством Российской Федерации, </a:t>
            </a:r>
            <a:r>
              <a:rPr lang="ru-RU" b="1" u="sng" dirty="0"/>
              <a:t>высшим исполнительным органом государственной власти субъекта Российской Федерации, местной администрацией </a:t>
            </a:r>
            <a:r>
              <a:rPr lang="ru-RU" dirty="0"/>
              <a:t>муниципального образования </a:t>
            </a:r>
            <a:r>
              <a:rPr lang="ru-RU" b="1" u="sng" dirty="0"/>
              <a:t>в соответствии с общими требованиями к форме отчета, утвержденными Правительством Российской Федерации</a:t>
            </a:r>
            <a:r>
              <a:rPr lang="ru-RU" dirty="0"/>
              <a:t>, и подлежат размещению на едином портале бюджетной системы Российской Федерации не позднее десяти рабочих дней со дня формирования таких отчетов.</a:t>
            </a:r>
          </a:p>
          <a:p>
            <a:pPr lvl="1"/>
            <a:r>
              <a:rPr lang="ru-RU" dirty="0"/>
              <a:t>Постановление Правительства РФ от 15.10.2020 N 1694 "Об утверждении примерной формы государственного (муниципального) социального заказа на оказание государственных (муниципальных) услуг в социальной сфере, примерной структуры государственного (муниципального) социального заказа на оказание государственных (муниципальных) услуг в социальной сфере и общих требований к форме отчета об исполнении государственных (муниципальных) социальных заказов на оказание государственных (муниципальных) услуг в социальной сфере«</a:t>
            </a:r>
          </a:p>
          <a:p>
            <a:r>
              <a:rPr lang="ru-RU" dirty="0"/>
              <a:t>6. Отчеты, предусмотренные частью 5 настоящей статьи, </a:t>
            </a:r>
            <a:r>
              <a:rPr lang="ru-RU" b="1" u="sng" dirty="0"/>
              <a:t>формируются на основании отчетов исполнителей услуг об исполнении соглашений</a:t>
            </a:r>
            <a:r>
              <a:rPr lang="ru-RU" dirty="0"/>
              <a:t>, предусмотренных частью 6 статьи 9 настоящего Федерального закона, </a:t>
            </a:r>
            <a:r>
              <a:rPr lang="ru-RU" b="1" u="sng" dirty="0"/>
              <a:t>и отчетов о выполнении государственного (муниципального) задания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40296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1995AE-82D5-5F7E-998E-FBFFBD9A8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4643"/>
            <a:ext cx="10364451" cy="659757"/>
          </a:xfrm>
        </p:spPr>
        <p:txBody>
          <a:bodyPr>
            <a:normAutofit/>
          </a:bodyPr>
          <a:lstStyle/>
          <a:p>
            <a:r>
              <a:rPr lang="ru-RU" dirty="0"/>
              <a:t>Ст. 7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88018D3-9A82-B098-845C-A95F27E73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23" y="821802"/>
            <a:ext cx="11887200" cy="5856789"/>
          </a:xfrm>
        </p:spPr>
        <p:txBody>
          <a:bodyPr>
            <a:normAutofit fontScale="92500"/>
          </a:bodyPr>
          <a:lstStyle/>
          <a:p>
            <a:r>
              <a:rPr lang="ru-RU" dirty="0"/>
              <a:t>7. </a:t>
            </a:r>
            <a:r>
              <a:rPr lang="ru-RU" b="1" u="sng" dirty="0"/>
              <a:t>Финансовое обеспечение исполнения государственного (муниципального) социального заказа путем утверждения государственного (муниципального) задания и заключения соглашения о предоставлении субсидии на финансовое обеспечение выполнения государственного (муниципального) задания </a:t>
            </a:r>
            <a:r>
              <a:rPr lang="ru-RU" dirty="0"/>
              <a:t>осуществляется в порядке, установленном в соответствии с Бюджетным кодексом Российской Федерации Правительством Российской Федерации, высшим исполнительным органом государственной власти субъекта Российской Федерации, местной администрацией муниципального образования и в соответствии с нормативными затратами на оказание государственной (муниципальной) услуги в социальной сфере, утвержденными с соблюдением общих требований, определенных федеральными органами исполнительной власти, осуществляющими функции по выработке государственной политики и нормативно-правовому регулированию в установленных сферах деятельности.</a:t>
            </a:r>
          </a:p>
          <a:p>
            <a:r>
              <a:rPr lang="ru-RU" dirty="0"/>
              <a:t>8. </a:t>
            </a:r>
            <a:r>
              <a:rPr lang="ru-RU" b="1" u="sng" dirty="0"/>
              <a:t>Финансовое обеспечение исполнения государственного (муниципального) социального заказа путем утверждения государственного (муниципального) задания государственным (муниципальным) казенным учреждениям осуществляется на основании бюджетной сметы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630465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7D7301B-0C36-59A5-C6AB-9962B6353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77792"/>
            <a:ext cx="10660909" cy="787080"/>
          </a:xfrm>
        </p:spPr>
        <p:txBody>
          <a:bodyPr>
            <a:normAutofit/>
          </a:bodyPr>
          <a:lstStyle/>
          <a:p>
            <a:r>
              <a:rPr lang="ru-RU" dirty="0"/>
              <a:t>Ст. 7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1A762E1-471E-17E1-356B-E20FD44E5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966" y="1273216"/>
            <a:ext cx="11412638" cy="4734046"/>
          </a:xfrm>
        </p:spPr>
        <p:txBody>
          <a:bodyPr>
            <a:normAutofit/>
          </a:bodyPr>
          <a:lstStyle/>
          <a:p>
            <a:r>
              <a:rPr lang="ru-RU" dirty="0"/>
              <a:t>9. </a:t>
            </a:r>
            <a:r>
              <a:rPr lang="ru-RU" b="1" u="sng" dirty="0"/>
              <a:t>Объем</a:t>
            </a:r>
            <a:r>
              <a:rPr lang="ru-RU" dirty="0"/>
              <a:t> финансового обеспечения государственного (муниципального) </a:t>
            </a:r>
            <a:r>
              <a:rPr lang="ru-RU" b="1" u="sng" dirty="0"/>
              <a:t>социального заказа, в целях исполнения которого осуществляется отбор исполнителей услуг, определяется в порядке, аналогичном порядку, установленному для определения объема финансового обеспечения выполнения государственного (муниципального) задания, в соответствии с нормативными затратами на оказание государственной (муниципальной) услуги в социальной сфере</a:t>
            </a:r>
            <a:r>
              <a:rPr lang="ru-RU" dirty="0"/>
              <a:t>, утвержденными с соблюдением общих требований, определенных федеральными органами исполнительной власти, осуществляющими функции по выработке государственной политики и нормативно-правовому регулированию в установленных сферах деятельности, </a:t>
            </a:r>
            <a:r>
              <a:rPr lang="ru-RU" b="1" u="sng" dirty="0"/>
              <a:t>которые не могут быть ниже нормативных затрат на оказание такой услуги в соответствии с государственным (муниципальным) заданием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922767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2EF901C-0393-78E9-2F19-B977BFA00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5277" y="271278"/>
            <a:ext cx="10364451" cy="712572"/>
          </a:xfrm>
        </p:spPr>
        <p:txBody>
          <a:bodyPr/>
          <a:lstStyle/>
          <a:p>
            <a:r>
              <a:rPr lang="ru-RU" dirty="0"/>
              <a:t>Ст. 8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942DD4-37DC-0E6E-D50B-73316497B5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942" y="983850"/>
            <a:ext cx="11516809" cy="5544271"/>
          </a:xfrm>
        </p:spPr>
        <p:txBody>
          <a:bodyPr/>
          <a:lstStyle/>
          <a:p>
            <a:r>
              <a:rPr lang="ru-RU" b="1" u="sng" dirty="0"/>
              <a:t>В рамках отношений в области государственного (муниципального) социального заказа предусматривается обмен электронными документами</a:t>
            </a:r>
            <a:r>
              <a:rPr lang="ru-RU" dirty="0"/>
              <a:t>, предусмотренными настоящим Федеральным законом и принятыми в соответствии с ним иными нормативными правовыми актами Российской Федерации, нормативными правовыми актами субъектов Российской Федерации, муниципальными правовыми актами, </a:t>
            </a:r>
            <a:r>
              <a:rPr lang="ru-RU" b="1" u="sng" dirty="0"/>
              <a:t>между уполномоченными органами, потребителями услуг, исполнителями услуг, участниками отбора исполнителей услуг, иными </a:t>
            </a:r>
            <a:r>
              <a:rPr lang="ru-RU" dirty="0"/>
              <a:t>юридическими лицами и физическими лицами при реализации настоящего Федерального закона.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3066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621BD5-C502-8BAC-704A-A2A723398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567" y="229448"/>
            <a:ext cx="10364451" cy="1596177"/>
          </a:xfrm>
        </p:spPr>
        <p:txBody>
          <a:bodyPr/>
          <a:lstStyle/>
          <a:p>
            <a:r>
              <a:rPr lang="ru-RU" dirty="0"/>
              <a:t>Ст. 28: о вступлении в силу 189-ФЗ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39376E4-7459-6F7C-A2C5-A1FB3D44E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Настоящий Федеральный закон вступает в силу в отдельных субъектах Российской Федерации, перечень которых утверждается Правительством Российской Федерации, с 1 сентября 2020 года и действует до 1 января 2025 года</a:t>
            </a:r>
          </a:p>
          <a:p>
            <a:r>
              <a:rPr lang="ru-RU" dirty="0"/>
              <a:t>Распоряжение Правительства РФ от 07.10.2020 N 2579-р (ред. от 30.03.2022) Об утверждении перечня субъектов:</a:t>
            </a:r>
          </a:p>
          <a:p>
            <a:r>
              <a:rPr lang="ru-RU" dirty="0"/>
              <a:t>Алтайский, Красноярский, Ставропольский края, Белгородская, Воронежская, Калининградская, Московская, Новгородская, Новосибирская, Оренбургская, Самарская, Тюменская, Челябинская, Ярославская области, а также Санкт-Петербург и Ханты-Мансийский автономный округ - Югра.</a:t>
            </a:r>
          </a:p>
          <a:p>
            <a:pPr lvl="1"/>
            <a:r>
              <a:rPr lang="ru-RU" dirty="0"/>
              <a:t>Вошли в работу по </a:t>
            </a:r>
            <a:r>
              <a:rPr lang="ru-RU" dirty="0" err="1"/>
              <a:t>соцзаказу</a:t>
            </a:r>
            <a:r>
              <a:rPr lang="ru-RU" dirty="0"/>
              <a:t> раньше других </a:t>
            </a:r>
          </a:p>
          <a:p>
            <a:pPr lvl="1"/>
            <a:r>
              <a:rPr lang="ru-RU" dirty="0"/>
              <a:t>Несколько «очередей» включения регионов – изначально вошедшие, октябрь 2020, добавленные - июнь 2021, март 2022</a:t>
            </a:r>
          </a:p>
          <a:p>
            <a:pPr lvl="1"/>
            <a:r>
              <a:rPr lang="ru-RU" dirty="0"/>
              <a:t>Работали по ДРУГИМ услугам, не в рамках дополнительного образования детей  </a:t>
            </a:r>
          </a:p>
        </p:txBody>
      </p:sp>
    </p:spTree>
    <p:extLst>
      <p:ext uri="{BB962C8B-B14F-4D97-AF65-F5344CB8AC3E}">
        <p14:creationId xmlns:p14="http://schemas.microsoft.com/office/powerpoint/2010/main" val="34590914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1EEF6E-BB66-CFF7-F7F4-6B0903E80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138897"/>
            <a:ext cx="10614610" cy="844951"/>
          </a:xfrm>
        </p:spPr>
        <p:txBody>
          <a:bodyPr/>
          <a:lstStyle/>
          <a:p>
            <a:r>
              <a:rPr lang="ru-RU" dirty="0"/>
              <a:t>Ст. 9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E4333E7-B5AD-1F89-85EB-385F489C0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83848"/>
            <a:ext cx="11898775" cy="5694743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1. В целях исполнения государственного (муниципального) социального заказа, за исключением государственных (муниципальных) услуг в социальной сфере, оказание которых в соответствии с пунктом 6 части 5 статьи 6 настоящего Федерального закона осуществляется путем установления государственного (муниципального) задания, </a:t>
            </a:r>
            <a:r>
              <a:rPr lang="ru-RU" b="1" u="sng" dirty="0"/>
              <a:t>уполномоченный орган осуществляет отбор исполнителей услуг способом, предусмотренным пунктом 2 части 2 настоящей статьи, либо в целях осуществления отбора исполнителей услуг способом, предусмотренным пунктом 1 части 2 настоящей статьи, обеспечивает формирование реестра исполнителей государственных (муниципальных) услуг в социальной сфере в соответствии с социальным сертификатом </a:t>
            </a:r>
            <a:r>
              <a:rPr lang="ru-RU" dirty="0"/>
              <a:t>(далее - реестр исполнителей услуг по социальному сертификату).</a:t>
            </a:r>
          </a:p>
          <a:p>
            <a:r>
              <a:rPr lang="ru-RU" dirty="0"/>
              <a:t>2. </a:t>
            </a:r>
            <a:r>
              <a:rPr lang="ru-RU" b="1" u="sng" dirty="0"/>
              <a:t>Способами отбора исполнителей услуг являются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b="1" u="sng" dirty="0"/>
              <a:t>отбор обозначенным в социальном сертификате потребителем </a:t>
            </a:r>
            <a:r>
              <a:rPr lang="ru-RU" dirty="0"/>
              <a:t>услуг либо его законным представителем исполнителя (исполнителей) услуг </a:t>
            </a:r>
            <a:r>
              <a:rPr lang="ru-RU" b="1" u="sng" dirty="0"/>
              <a:t>из реестра исполнителей </a:t>
            </a:r>
            <a:r>
              <a:rPr lang="ru-RU" dirty="0"/>
              <a:t>услуг по социальному сертификату;</a:t>
            </a:r>
          </a:p>
          <a:p>
            <a:r>
              <a:rPr lang="ru-RU" dirty="0"/>
              <a:t>2) </a:t>
            </a:r>
            <a:r>
              <a:rPr lang="ru-RU" b="1" u="sng" dirty="0"/>
              <a:t>конкурс на заключение соглашения </a:t>
            </a:r>
            <a:r>
              <a:rPr lang="ru-RU" dirty="0"/>
              <a:t>об оказании государственных (муниципальных) услуг в социальной сфере (далее - конкурс).</a:t>
            </a:r>
          </a:p>
          <a:p>
            <a:pPr lvl="1"/>
            <a:r>
              <a:rPr lang="ru-RU" dirty="0"/>
              <a:t>Требования к конкурсу урегулированы, в текущей ситуации не актуальны</a:t>
            </a:r>
          </a:p>
        </p:txBody>
      </p:sp>
    </p:spTree>
    <p:extLst>
      <p:ext uri="{BB962C8B-B14F-4D97-AF65-F5344CB8AC3E}">
        <p14:creationId xmlns:p14="http://schemas.microsoft.com/office/powerpoint/2010/main" val="2822312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334528-C0D0-935A-E19E-204424A57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195" y="300942"/>
            <a:ext cx="11702005" cy="6191933"/>
          </a:xfrm>
        </p:spPr>
        <p:txBody>
          <a:bodyPr>
            <a:normAutofit/>
          </a:bodyPr>
          <a:lstStyle/>
          <a:p>
            <a:r>
              <a:rPr lang="ru-RU" dirty="0"/>
              <a:t>4. </a:t>
            </a:r>
            <a:r>
              <a:rPr lang="ru-RU" b="1" u="sng" dirty="0"/>
              <a:t>В случае отбора исполнителей услуг в целях оказания государственных (муниципальных) услуг</a:t>
            </a:r>
            <a:r>
              <a:rPr lang="ru-RU" dirty="0"/>
              <a:t> в социальной сфере, </a:t>
            </a:r>
            <a:r>
              <a:rPr lang="ru-RU" b="1" u="sng" dirty="0"/>
              <a:t>которые относятся к подлежащим лицензированию видам деятельности </a:t>
            </a:r>
            <a:r>
              <a:rPr lang="ru-RU" dirty="0"/>
              <a:t>и (или) для оказания которых требуется получение в установленном порядке аккредитации, </a:t>
            </a:r>
            <a:r>
              <a:rPr lang="ru-RU" b="1" u="sng" dirty="0"/>
              <a:t>включение участника отбора исполнителей услуг в реестры, содержащие информацию о выдаче лицензии </a:t>
            </a:r>
            <a:r>
              <a:rPr lang="ru-RU" dirty="0"/>
              <a:t>и (или) об аккредитации, </a:t>
            </a:r>
            <a:r>
              <a:rPr lang="ru-RU" b="1" u="sng" dirty="0"/>
              <a:t>является основанием для признания такого участника соответствующим требованиям</a:t>
            </a:r>
            <a:r>
              <a:rPr lang="ru-RU" dirty="0"/>
              <a:t>, предъявляемым к участникам отбора исполнителей услуг в соответствии с частью 3 настоящей статьи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lvl="1"/>
            <a:r>
              <a:rPr lang="ru-RU" dirty="0"/>
              <a:t>Наличие лицензии на реализацию дополнительных образовательных программ = исполнитель соответствует необходимым требованиям, чтобы войти в реестр исполнителей услуг (дополнительного образования) по социальному сертификату </a:t>
            </a:r>
          </a:p>
          <a:p>
            <a:pPr lvl="1"/>
            <a:r>
              <a:rPr lang="ru-RU" dirty="0"/>
              <a:t>Ведомственная принадлежность организаций, имеющих лицензию – правового значения для вхождения в реестр исполнителей не имеет </a:t>
            </a:r>
          </a:p>
        </p:txBody>
      </p:sp>
    </p:spTree>
    <p:extLst>
      <p:ext uri="{BB962C8B-B14F-4D97-AF65-F5344CB8AC3E}">
        <p14:creationId xmlns:p14="http://schemas.microsoft.com/office/powerpoint/2010/main" val="1988048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668C736-12A0-44B0-91D6-C291C3AE1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71" y="416689"/>
            <a:ext cx="11794602" cy="6227179"/>
          </a:xfrm>
        </p:spPr>
        <p:txBody>
          <a:bodyPr>
            <a:normAutofit/>
          </a:bodyPr>
          <a:lstStyle/>
          <a:p>
            <a:r>
              <a:rPr lang="ru-RU" dirty="0"/>
              <a:t>6. </a:t>
            </a:r>
            <a:r>
              <a:rPr lang="ru-RU" b="1" u="sng" dirty="0"/>
              <a:t>По результатам отбора </a:t>
            </a:r>
            <a:r>
              <a:rPr lang="ru-RU" dirty="0"/>
              <a:t>исполнителей услуг </a:t>
            </a:r>
            <a:r>
              <a:rPr lang="ru-RU" b="1" u="sng" dirty="0"/>
              <a:t>уполномоченный орган заключает в зависимости от способа отбора </a:t>
            </a:r>
            <a:r>
              <a:rPr lang="ru-RU" dirty="0"/>
              <a:t>исполнителей услуг:</a:t>
            </a:r>
          </a:p>
          <a:p>
            <a:r>
              <a:rPr lang="ru-RU" dirty="0"/>
              <a:t>1) </a:t>
            </a:r>
            <a:r>
              <a:rPr lang="ru-RU" b="1" u="sng" dirty="0"/>
              <a:t>соглашение о финансовом обеспечении (возмещении) затрат</a:t>
            </a:r>
            <a:r>
              <a:rPr lang="ru-RU" dirty="0"/>
              <a:t>, </a:t>
            </a:r>
            <a:r>
              <a:rPr lang="ru-RU" b="1" u="sng" dirty="0"/>
              <a:t>связанных с оказанием государственных (муниципальных) услуг в социальной сфере в соответствии с социальным сертификатом</a:t>
            </a:r>
            <a:r>
              <a:rPr lang="ru-RU" dirty="0"/>
              <a:t>, в случае предоставления исполнителем услуг социального сертификата в уполномоченный орган или без предоставления социального сертификата в соответствии с частью 12 статьи 20 настоящего Федерального закона;</a:t>
            </a:r>
          </a:p>
          <a:p>
            <a:r>
              <a:rPr lang="ru-RU" dirty="0"/>
              <a:t>2) </a:t>
            </a:r>
            <a:r>
              <a:rPr lang="ru-RU" b="1" u="sng" dirty="0"/>
              <a:t>соглашение</a:t>
            </a:r>
            <a:r>
              <a:rPr lang="ru-RU" dirty="0"/>
              <a:t> об оказании государственных (муниципальных) услуг в социальной сфере, заключенное </a:t>
            </a:r>
            <a:r>
              <a:rPr lang="ru-RU" b="1" u="sng" dirty="0"/>
              <a:t>по результатам конкурса</a:t>
            </a:r>
            <a:r>
              <a:rPr lang="ru-RU" dirty="0"/>
              <a:t>.</a:t>
            </a:r>
          </a:p>
          <a:p>
            <a:pPr lvl="1"/>
            <a:r>
              <a:rPr lang="ru-RU" dirty="0"/>
              <a:t>Вариант для иных социальных сфер </a:t>
            </a:r>
          </a:p>
        </p:txBody>
      </p:sp>
    </p:spTree>
    <p:extLst>
      <p:ext uri="{BB962C8B-B14F-4D97-AF65-F5344CB8AC3E}">
        <p14:creationId xmlns:p14="http://schemas.microsoft.com/office/powerpoint/2010/main" val="28544918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CB98BA3-04DB-3476-2D6D-BC4CBD3ED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428263"/>
            <a:ext cx="11296890" cy="6169307"/>
          </a:xfrm>
        </p:spPr>
        <p:txBody>
          <a:bodyPr>
            <a:normAutofit/>
          </a:bodyPr>
          <a:lstStyle/>
          <a:p>
            <a:r>
              <a:rPr lang="ru-RU" dirty="0"/>
              <a:t>7. В случаях, если </a:t>
            </a:r>
            <a:r>
              <a:rPr lang="ru-RU" b="1" u="sng" dirty="0"/>
              <a:t>по результатам отбора исполнителей услуг исполнителем услуг становится государственное (муниципальное) учреждение, созданное публично-правовым образованием, от имени которого выступает уполномоченный орган</a:t>
            </a:r>
            <a:r>
              <a:rPr lang="ru-RU" dirty="0"/>
              <a:t>, такому </a:t>
            </a:r>
            <a:r>
              <a:rPr lang="ru-RU" b="1" u="sng" dirty="0"/>
              <a:t>учреждению утверждается государственное (муниципальное) задание </a:t>
            </a:r>
            <a:r>
              <a:rPr lang="ru-RU" dirty="0"/>
              <a:t>и с таким учреждением в случаях, установленных бюджетным законодательством Российской Федерации, заключается соглашение о предоставлении субсидии на финансовое обеспечение выполнения государственного (муниципального) </a:t>
            </a:r>
            <a:r>
              <a:rPr lang="ru-RU" dirty="0" smtClean="0"/>
              <a:t>задания.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Пример</a:t>
            </a:r>
            <a:r>
              <a:rPr lang="ru-RU" dirty="0">
                <a:solidFill>
                  <a:srgbClr val="C00000"/>
                </a:solidFill>
              </a:rPr>
              <a:t>: </a:t>
            </a:r>
            <a:endParaRPr lang="ru-RU" dirty="0" smtClean="0">
              <a:solidFill>
                <a:srgbClr val="C00000"/>
              </a:solidFill>
            </a:endParaRPr>
          </a:p>
          <a:p>
            <a:pPr lvl="1"/>
            <a:r>
              <a:rPr lang="ru-RU" dirty="0" smtClean="0"/>
              <a:t>в </a:t>
            </a:r>
            <a:r>
              <a:rPr lang="ru-RU" dirty="0"/>
              <a:t>регионе Х созданы государственные образовательные учреждения региона Х, уполномоченный орган – орган региона Х. Или, в муниципалитете У созданы муниципальные образовательные учреждения муниципалитета У, уполномоченный орган – администрация муниципалитета У. Уполномоченный орган не должен обязательно исполнять функции и полномочий учредителя конкретного учреждения, но обязательно должен представлять тот же регион, или тот же муниципалитет </a:t>
            </a:r>
          </a:p>
        </p:txBody>
      </p:sp>
    </p:spTree>
    <p:extLst>
      <p:ext uri="{BB962C8B-B14F-4D97-AF65-F5344CB8AC3E}">
        <p14:creationId xmlns:p14="http://schemas.microsoft.com/office/powerpoint/2010/main" val="33450163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27CDBEC-5F6C-E5F3-7F66-1D32E144FC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494" y="497711"/>
            <a:ext cx="11574683" cy="6215605"/>
          </a:xfrm>
        </p:spPr>
        <p:txBody>
          <a:bodyPr>
            <a:normAutofit/>
          </a:bodyPr>
          <a:lstStyle/>
          <a:p>
            <a:r>
              <a:rPr lang="ru-RU" dirty="0"/>
              <a:t>13. Потребитель услуг, имеющий право на получение государственной (муниципальной) услуги в социальной сфере в соответствии с социальным сертификатом (далее - </a:t>
            </a:r>
            <a:r>
              <a:rPr lang="ru-RU" b="1" u="sng" dirty="0"/>
              <a:t>получатель социального сертификата), осуществляет выбор исполнителя услуг из реестра исполнителей услуг </a:t>
            </a:r>
            <a:r>
              <a:rPr lang="ru-RU" dirty="0"/>
              <a:t>по социальному сертификату, формирование которого обеспечивается уполномоченным органом, </a:t>
            </a:r>
            <a:r>
              <a:rPr lang="ru-RU" b="1" u="sng" dirty="0"/>
              <a:t>на основании заявок юридических лиц, индивидуальных предпринимателей</a:t>
            </a:r>
            <a:r>
              <a:rPr lang="ru-RU" dirty="0"/>
              <a:t>, физических лиц - производителей товаров, работ, услуг.</a:t>
            </a:r>
          </a:p>
          <a:p>
            <a:r>
              <a:rPr lang="ru-RU" dirty="0"/>
              <a:t>14. Для оказания государственных (муниципальных) услуг в социальной сфере, предусмотренных частью 4 настоящей статьи, в качестве реестров исполнителей услуг по социальному сертификату используются реестры, содержащие информацию о выдаче лицензии и (или) об аккредитации, ведение которых осуществляется в соответствии с законодательством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27032011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C9B8F7B-0E93-EDC1-367E-CF94D9A60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987" y="636609"/>
            <a:ext cx="10815240" cy="5154592"/>
          </a:xfrm>
        </p:spPr>
        <p:txBody>
          <a:bodyPr/>
          <a:lstStyle/>
          <a:p>
            <a:r>
              <a:rPr lang="ru-RU" dirty="0"/>
              <a:t>15. </a:t>
            </a:r>
            <a:r>
              <a:rPr lang="ru-RU" b="1" u="sng" dirty="0"/>
              <a:t>До достижения предельного объема </a:t>
            </a:r>
            <a:r>
              <a:rPr lang="ru-RU" dirty="0"/>
              <a:t>оказания государственной (муниципальной) услуги в социальной сфере, заявленного исполнителем услуг при включении в реестр исполнителей услуг по социальному сертификату, </a:t>
            </a:r>
            <a:r>
              <a:rPr lang="ru-RU" b="1" u="sng" dirty="0"/>
              <a:t>исполнитель услуг не вправе отказать получателю социального сертификата </a:t>
            </a:r>
            <a:r>
              <a:rPr lang="ru-RU" dirty="0"/>
              <a:t>в оказании государственной (муниципальной) услуги в социальной сфере.</a:t>
            </a:r>
          </a:p>
        </p:txBody>
      </p:sp>
    </p:spTree>
    <p:extLst>
      <p:ext uri="{BB962C8B-B14F-4D97-AF65-F5344CB8AC3E}">
        <p14:creationId xmlns:p14="http://schemas.microsoft.com/office/powerpoint/2010/main" val="34488184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56198F8-54A6-E146-16D0-0448663BF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91" y="405115"/>
            <a:ext cx="11725154" cy="6007260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16. </a:t>
            </a:r>
            <a:r>
              <a:rPr lang="ru-RU" b="1" u="sng" dirty="0"/>
              <a:t>Порядок формирования реестров исполнителей услуг </a:t>
            </a:r>
            <a:r>
              <a:rPr lang="ru-RU" dirty="0"/>
              <a:t>по социальному сертификату определяется актами, указанными в части 2 статьи 19 настоящего Федерального закона, и </a:t>
            </a:r>
            <a:r>
              <a:rPr lang="ru-RU" b="1" u="sng" dirty="0"/>
              <a:t>включает в себя в том числе</a:t>
            </a:r>
            <a:r>
              <a:rPr lang="ru-RU" dirty="0"/>
              <a:t>:</a:t>
            </a:r>
          </a:p>
          <a:p>
            <a:r>
              <a:rPr lang="ru-RU" dirty="0"/>
              <a:t>1) положение об определении оператора реестра исполнителей услуг по социальному сертификату;</a:t>
            </a:r>
          </a:p>
          <a:p>
            <a:r>
              <a:rPr lang="ru-RU" dirty="0"/>
              <a:t>2) порядок включения участников отбора исполнителей услуг в реестр исполнителей услуг по социальному сертификату.</a:t>
            </a:r>
          </a:p>
          <a:p>
            <a:pPr lvl="1"/>
            <a:r>
              <a:rPr lang="ru-RU" dirty="0"/>
              <a:t>Необходимые документы: требования к содержанию</a:t>
            </a:r>
          </a:p>
          <a:p>
            <a:r>
              <a:rPr lang="ru-RU" dirty="0"/>
              <a:t>17. Структура реестра исполнителей услуг по социальному сертификату и порядок формирования информации, включаемой в такой реестр, устанавливаются Правительством Российской Федерации.</a:t>
            </a:r>
          </a:p>
          <a:p>
            <a:pPr lvl="1"/>
            <a:r>
              <a:rPr lang="ru-RU" dirty="0"/>
              <a:t>Постановление Правительства РФ от 13.02.2021 N 183 (ред. от 11.03.2022) "Об утверждении Положения о структуре реестра исполнителей государственных (муниципальных) услуг в социальной сфере в соответствии с социальным сертификатом на получение государственной (муниципальной) услуги в социальной сфере и порядке формирования информации, включаемой в такой реестр, а также Правил исключения исполнителя государственных (муниципальных) услуг в социальной сфере из реестра исполнителей государственных (муниципальных) услуг в социальной сфере в соответствии с социальным сертификатом на получение государственной (муниципальной) услуги в социальной сфере"</a:t>
            </a:r>
          </a:p>
          <a:p>
            <a:r>
              <a:rPr lang="ru-RU" dirty="0"/>
              <a:t>19. В случае, </a:t>
            </a:r>
            <a:r>
              <a:rPr lang="ru-RU" b="1" u="sng" dirty="0"/>
              <a:t>если государственная (муниципальная) услуга </a:t>
            </a:r>
            <a:r>
              <a:rPr lang="ru-RU" dirty="0"/>
              <a:t>в социальной сфере, в целях оказания которой формируется реестр исполнителей услуг по социальному сертификату, </a:t>
            </a:r>
            <a:r>
              <a:rPr lang="ru-RU" b="1" u="sng" dirty="0"/>
              <a:t>может быть оказана</a:t>
            </a:r>
            <a:r>
              <a:rPr lang="ru-RU" dirty="0"/>
              <a:t> одним или несколькими исполнителями услуг </a:t>
            </a:r>
            <a:r>
              <a:rPr lang="ru-RU" b="1" u="sng" dirty="0"/>
              <a:t>в различных формах и (или) в соответствии с различными условиями оказания такой услуги, в реестр исполнителей услуг по социальному сертификату включается информация о стоимости, формах и об условиях оказания такой услуги в отношении каждого исполнителя услуг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60407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DC4A953-E9C1-3DEF-D568-4A41ECB3E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24" y="143955"/>
            <a:ext cx="11794602" cy="1596177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</a:rPr>
              <a:t>Статья 18. Исполнение государственного (муниципального) социального заказа путем заключения соглашения о финансовом обеспечении выполнения государственного (муниципального) задания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7A16DB6-E8C1-9363-B99D-60A993919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8815" y="1740132"/>
            <a:ext cx="11516811" cy="4752743"/>
          </a:xfrm>
        </p:spPr>
        <p:txBody>
          <a:bodyPr>
            <a:normAutofit/>
          </a:bodyPr>
          <a:lstStyle/>
          <a:p>
            <a:r>
              <a:rPr lang="ru-RU" dirty="0"/>
              <a:t>В случае, </a:t>
            </a:r>
            <a:r>
              <a:rPr lang="ru-RU" b="1" u="sng" dirty="0"/>
              <a:t>если утвержденным государственным (муниципальным) социальным заказом установлен объем оказания государственных (муниципальных) услуг в социальной сфере на основании государственного (муниципального) задания</a:t>
            </a:r>
            <a:r>
              <a:rPr lang="ru-RU" dirty="0"/>
              <a:t>, а также в иных случаях, установленных федеральными законами, </a:t>
            </a:r>
            <a:r>
              <a:rPr lang="ru-RU" b="1" u="sng" dirty="0"/>
              <a:t>в целях исполнения государственного (муниципального) социального заказа государственному (муниципальному) учреждению утверждается государственное (муниципальное) задание</a:t>
            </a:r>
            <a:r>
              <a:rPr lang="ru-RU" dirty="0"/>
              <a:t> и с таким учреждением заключается соглашение о предоставлении субсидии на финансовое обеспечение выполнения государственного (муниципального) задания, если в соответствии с бюджетным законодательством Российской Федерации финансовое обеспечение выполнения государственного (муниципального) задания не осуществляется на основании бюджетной сметы.</a:t>
            </a:r>
          </a:p>
        </p:txBody>
      </p:sp>
    </p:spTree>
    <p:extLst>
      <p:ext uri="{BB962C8B-B14F-4D97-AF65-F5344CB8AC3E}">
        <p14:creationId xmlns:p14="http://schemas.microsoft.com/office/powerpoint/2010/main" val="153828244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2FE0FD-A468-99B0-0493-D3B5DB1E2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487" y="294426"/>
            <a:ext cx="11783027" cy="1152410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</a:rPr>
              <a:t>Статья 19. Исполнение государственного (муниципального) социального заказа путем заключения соглашений по результатам отбора исполнителей услуг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5C0576-C756-A4B9-7A5F-CC332FA39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16" y="1747777"/>
            <a:ext cx="11674998" cy="4907666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1. </a:t>
            </a:r>
            <a:r>
              <a:rPr lang="ru-RU" b="1" u="sng" dirty="0"/>
              <a:t>Исполнение государственного (муниципального) социального заказа путем заключения соглашений по результатам отбора исполнителей услуг не осуществляется в отношении установленного государственным (муниципальным) социальным заказом объема оказания государственных (муниципальных) услуг на основании государственного (муниципального) задания</a:t>
            </a:r>
            <a:r>
              <a:rPr lang="ru-RU" dirty="0"/>
              <a:t>.</a:t>
            </a:r>
          </a:p>
          <a:p>
            <a:pPr lvl="1"/>
            <a:r>
              <a:rPr lang="ru-RU" dirty="0"/>
              <a:t>Выдается задание = дополнительных соглашений не требуется </a:t>
            </a:r>
          </a:p>
          <a:p>
            <a:r>
              <a:rPr lang="ru-RU" dirty="0"/>
              <a:t>2. Исполнение государственного (муниципального) социального заказа </a:t>
            </a:r>
            <a:r>
              <a:rPr lang="ru-RU" b="1" u="sng" dirty="0"/>
              <a:t>путем заключения соглашения о финансовом обеспечении (возмещении) затрат</a:t>
            </a:r>
            <a:r>
              <a:rPr lang="ru-RU" dirty="0"/>
              <a:t>, связанных с оказанием государственных (муниципальных) услуг в социальной сфере в соответствии с социальным сертификатом, </a:t>
            </a:r>
            <a:r>
              <a:rPr lang="ru-RU" b="1" u="sng" dirty="0"/>
              <a:t>осуществляется в случае, если возможность оказания государственной (муниципальной) услуги в социальной сфере в соответствии с социальным сертификатом установлена </a:t>
            </a:r>
            <a:r>
              <a:rPr lang="ru-RU" dirty="0"/>
              <a:t>федеральными законами, </a:t>
            </a:r>
            <a:r>
              <a:rPr lang="ru-RU" b="1" u="sng" dirty="0"/>
              <a:t>законами субъекта Российской Федерации, нормативными правовыми актами представительного органа муниципального образования</a:t>
            </a:r>
            <a:r>
              <a:rPr lang="ru-RU" dirty="0"/>
              <a:t>, решениями Президента Российской Федерации, Правительства Российской Федерации, </a:t>
            </a:r>
            <a:r>
              <a:rPr lang="ru-RU" b="1" u="sng" dirty="0"/>
              <a:t>высшего исполнительного органа государственной власти субъекта Российской Федерации, органа местного самоуправления, а также определен перечень потребителей услуг, имеющих право на получение государственных (муниципальных) услуг в социальной сфере в соответствии с социальным сертификатом</a:t>
            </a:r>
            <a:r>
              <a:rPr lang="ru-RU" dirty="0"/>
              <a:t>.</a:t>
            </a:r>
          </a:p>
          <a:p>
            <a:pPr lvl="1"/>
            <a:r>
              <a:rPr lang="ru-RU" dirty="0"/>
              <a:t>Требование к содержанию документов: перечень потребителей, имеющих право на получение услуги</a:t>
            </a:r>
          </a:p>
          <a:p>
            <a:pPr lvl="1"/>
            <a:r>
              <a:rPr lang="ru-RU" dirty="0"/>
              <a:t>Документы будут предусматривать социальный сертификат = конкурса для заключения соглашений не предусмотрено</a:t>
            </a:r>
          </a:p>
        </p:txBody>
      </p:sp>
    </p:spTree>
    <p:extLst>
      <p:ext uri="{BB962C8B-B14F-4D97-AF65-F5344CB8AC3E}">
        <p14:creationId xmlns:p14="http://schemas.microsoft.com/office/powerpoint/2010/main" val="35946783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F8EDE4-A649-906D-4D18-425541C47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97" y="173621"/>
            <a:ext cx="11875626" cy="2041074"/>
          </a:xfrm>
        </p:spPr>
        <p:txBody>
          <a:bodyPr>
            <a:noAutofit/>
          </a:bodyPr>
          <a:lstStyle/>
          <a:p>
            <a:pPr algn="just"/>
            <a:r>
              <a:rPr lang="ru-RU" sz="2800" dirty="0">
                <a:solidFill>
                  <a:srgbClr val="002060"/>
                </a:solidFill>
              </a:rPr>
              <a:t>Статья 20. Особенности исполнения государственного (муниципального) социального заказа путем заключения соглашения о финансовом обеспечении (возмещении) затрат, связанных с оказанием государственных (муниципальных) услуг в социальной сфере в соответствии с социальным сертификатом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FB83D2C-302A-9E82-D345-99FD7451C2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97" y="2141536"/>
            <a:ext cx="11736730" cy="4560205"/>
          </a:xfrm>
        </p:spPr>
        <p:txBody>
          <a:bodyPr>
            <a:normAutofit fontScale="77500" lnSpcReduction="20000"/>
          </a:bodyPr>
          <a:lstStyle/>
          <a:p>
            <a:r>
              <a:rPr lang="ru-RU" b="1" u="sng" dirty="0"/>
              <a:t>Социальный сертификат формируется в электронном виде в порядке, установленном </a:t>
            </a:r>
            <a:r>
              <a:rPr lang="ru-RU" dirty="0"/>
              <a:t>Правительством Российской Федерации, </a:t>
            </a:r>
            <a:r>
              <a:rPr lang="ru-RU" b="1" u="sng" dirty="0"/>
              <a:t>высшим исполнительным органом государственной власти субъекта Российской Федерации, местной администрацией муниципального образования в соответствии с общими требованиями </a:t>
            </a:r>
            <a:r>
              <a:rPr lang="ru-RU" dirty="0"/>
              <a:t>к форме и содержанию социального сертификата, </a:t>
            </a:r>
            <a:r>
              <a:rPr lang="ru-RU" b="1" u="sng" dirty="0"/>
              <a:t>установленными Правительством</a:t>
            </a:r>
            <a:r>
              <a:rPr lang="ru-RU" dirty="0"/>
              <a:t> Российской Федерации, если федеральными законами не предусмотрена возможность получения социального сертификата на бумажном носителе. </a:t>
            </a:r>
          </a:p>
          <a:p>
            <a:pPr lvl="1"/>
            <a:r>
              <a:rPr lang="ru-RU" dirty="0"/>
              <a:t>Постановление Правительства РФ от 24.11.2020 N 1915 "Об утверждении общих требований к форме и содержанию социального сертификата на получение государственной (муниципальной) услуги в социальной сфере"</a:t>
            </a:r>
          </a:p>
          <a:p>
            <a:r>
              <a:rPr lang="ru-RU" dirty="0"/>
              <a:t>В социальный сертификат </a:t>
            </a:r>
            <a:r>
              <a:rPr lang="ru-RU" b="1" u="sng" dirty="0"/>
              <a:t>подлежат включению показатели, характеризующие качество оказания государственной (муниципальной) услуги в социальной сфере, если соответствующие показатели установлены государственным (муниципальным) социальным заказом, а также хотя бы один из следующих показателей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b="1" u="sng" dirty="0"/>
              <a:t>объем оказания </a:t>
            </a:r>
            <a:r>
              <a:rPr lang="ru-RU" dirty="0"/>
              <a:t>государственной (муниципальной) услуги в социальной сфере;</a:t>
            </a:r>
          </a:p>
          <a:p>
            <a:r>
              <a:rPr lang="ru-RU" dirty="0"/>
              <a:t>2) </a:t>
            </a:r>
            <a:r>
              <a:rPr lang="ru-RU" b="1" u="sng" dirty="0"/>
              <a:t>объем финансового обеспечения </a:t>
            </a:r>
            <a:r>
              <a:rPr lang="ru-RU" dirty="0"/>
              <a:t>(возмещения) затрат, связанных с оказанием соответствующей государственной (муниципальной) услуги в социальной сфере.</a:t>
            </a:r>
          </a:p>
          <a:p>
            <a:pPr lvl="1"/>
            <a:r>
              <a:rPr lang="ru-RU" dirty="0"/>
              <a:t>Два варианта: через объем услуги, через объем финансирования  </a:t>
            </a:r>
          </a:p>
        </p:txBody>
      </p:sp>
    </p:spTree>
    <p:extLst>
      <p:ext uri="{BB962C8B-B14F-4D97-AF65-F5344CB8AC3E}">
        <p14:creationId xmlns:p14="http://schemas.microsoft.com/office/powerpoint/2010/main" val="3711396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33B249A-7124-9898-CFFD-C567D2953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Вошел </a:t>
            </a:r>
            <a:r>
              <a:rPr lang="ru-RU" dirty="0"/>
              <a:t>ли регион в работу по </a:t>
            </a:r>
            <a:r>
              <a:rPr lang="ru-RU" dirty="0" err="1"/>
              <a:t>соц.заказу</a:t>
            </a:r>
            <a:r>
              <a:rPr lang="ru-RU" dirty="0"/>
              <a:t>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9042A2E-B364-BC54-11AB-4C5BD21BC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Да: дополняет новой услугой уже имеющийся механизм</a:t>
            </a:r>
          </a:p>
          <a:p>
            <a:endParaRPr lang="ru-RU" dirty="0"/>
          </a:p>
          <a:p>
            <a:r>
              <a:rPr lang="ru-RU" dirty="0"/>
              <a:t>Нет: разрабатывает весь необходимый механизм для услуги </a:t>
            </a:r>
            <a:r>
              <a:rPr lang="ru-RU" dirty="0" err="1"/>
              <a:t>доп.образования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483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425C0C-0EE6-62C4-4AF7-DF92D1FD9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31495"/>
            <a:ext cx="10364451" cy="109959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!!!</a:t>
            </a:r>
            <a:r>
              <a:rPr lang="ru-RU" dirty="0">
                <a:solidFill>
                  <a:srgbClr val="002060"/>
                </a:solidFill>
              </a:rPr>
              <a:t> Направления возможного развития</a:t>
            </a:r>
            <a:br>
              <a:rPr lang="ru-RU" dirty="0">
                <a:solidFill>
                  <a:srgbClr val="002060"/>
                </a:solidFill>
              </a:rPr>
            </a:br>
            <a:r>
              <a:rPr lang="ru-RU" dirty="0">
                <a:solidFill>
                  <a:srgbClr val="002060"/>
                </a:solidFill>
              </a:rPr>
              <a:t>(вопрос «до-83 ФЗ» софинансирования)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10A0FE-AD52-9DF0-1DF8-AB540EBAEF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471" y="1655180"/>
            <a:ext cx="11725154" cy="5046561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5. </a:t>
            </a:r>
            <a:r>
              <a:rPr lang="ru-RU" b="1" u="sng" dirty="0"/>
              <a:t>Получатель социального сертификата вправе получить государственную (муниципальную) услугу</a:t>
            </a:r>
            <a:r>
              <a:rPr lang="ru-RU" dirty="0"/>
              <a:t> в социальной сфере, на оказание которой выдан социальный сертификат, </a:t>
            </a:r>
            <a:r>
              <a:rPr lang="ru-RU" b="1" u="sng" dirty="0"/>
              <a:t>в объеме, превышающем установленный социальным сертификатом объем</a:t>
            </a:r>
            <a:r>
              <a:rPr lang="ru-RU" dirty="0"/>
              <a:t> оказания государственной (муниципальной) услуги в социальной сфере, </a:t>
            </a:r>
            <a:r>
              <a:rPr lang="ru-RU" b="1" u="sng" dirty="0"/>
              <a:t>а также получить такую услугу сверх установленного стандарта </a:t>
            </a:r>
            <a:r>
              <a:rPr lang="ru-RU" dirty="0"/>
              <a:t>в случае, если соответствующим нормативным правовым актом установлен стандарт оказания такой услуги. В случае, если стоимость оказания такой услуги превышает определенный социальным сертификатом объем финансового обеспечения ее оказания, </a:t>
            </a:r>
            <a:r>
              <a:rPr lang="ru-RU" b="1" u="sng" dirty="0"/>
              <a:t>получатель социального сертификата либо его законный представитель возмещает разницу за счет собственных средств в соответствии с договором</a:t>
            </a:r>
            <a:r>
              <a:rPr lang="ru-RU" dirty="0"/>
              <a:t>, предусмотренным частью 5 статьи 21 настоящего Федерального закона. В указанный договор в качестве приложения включается размер оплаты, осуществляемой получателем социального сертификата либо его законным представителем за счет собственных средств, а также не менее одного из следующих показателей:</a:t>
            </a:r>
          </a:p>
          <a:p>
            <a:r>
              <a:rPr lang="ru-RU" dirty="0"/>
              <a:t>1) показатели, характеризующие качество оказания государственной (муниципальной) услуги в социальной сфере, превышающие соответствующие показатели, определенные социальным сертификатом;</a:t>
            </a:r>
          </a:p>
          <a:p>
            <a:r>
              <a:rPr lang="ru-RU" dirty="0"/>
              <a:t>2) показатели, характеризующие объем оказания государственной (муниципальной) услуги в социальной сфере, превышающие соответствующие показатели, определенные социальным сертификатом;</a:t>
            </a:r>
          </a:p>
          <a:p>
            <a:r>
              <a:rPr lang="ru-RU" dirty="0"/>
              <a:t>3) показатели, превышающие стандарт оказания государственной (муниципальной) услуги в социальной сфере.</a:t>
            </a:r>
          </a:p>
        </p:txBody>
      </p:sp>
    </p:spTree>
    <p:extLst>
      <p:ext uri="{BB962C8B-B14F-4D97-AF65-F5344CB8AC3E}">
        <p14:creationId xmlns:p14="http://schemas.microsoft.com/office/powerpoint/2010/main" val="23178863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6E2B6F-D181-8FA8-15B4-54085034A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48107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Ст. 21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10656B9-C5D7-F98F-1E54-E11D266DC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515" y="1099596"/>
            <a:ext cx="11632557" cy="539327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</a:t>
            </a:r>
            <a:r>
              <a:rPr lang="ru-RU" b="1" u="sng" dirty="0"/>
              <a:t>Соглашения</a:t>
            </a:r>
            <a:r>
              <a:rPr lang="ru-RU" dirty="0"/>
              <a:t>, предусмотренные частью 6 статьи 9 настоящего Федерального закона, </a:t>
            </a:r>
          </a:p>
          <a:p>
            <a:pPr lvl="1"/>
            <a:r>
              <a:rPr lang="ru-RU" dirty="0"/>
              <a:t>О финансовом обеспечении (возмещении) затрат </a:t>
            </a:r>
          </a:p>
          <a:p>
            <a:r>
              <a:rPr lang="ru-RU" dirty="0"/>
              <a:t>заключаются уполномоченным органом от имени Российской Федерации, субъекта Российской Федерации или муниципального образования с исполнителем услуг по результатам отбора исполнителей услуг по типовой форме, установленной в соответствии с бюджетным законодательством Российской Федерации, и должны </a:t>
            </a:r>
            <a:r>
              <a:rPr lang="ru-RU" b="1" u="sng" dirty="0"/>
              <a:t>включать в себя следующие существенные условия</a:t>
            </a:r>
            <a:r>
              <a:rPr lang="ru-RU" dirty="0"/>
              <a:t>:</a:t>
            </a:r>
          </a:p>
          <a:p>
            <a:r>
              <a:rPr lang="ru-RU" dirty="0"/>
              <a:t>….(перечень из 19 пунктов)</a:t>
            </a:r>
          </a:p>
          <a:p>
            <a:r>
              <a:rPr lang="ru-RU" dirty="0"/>
              <a:t>3. По результатам отбора исполнителей услуг соглашения, предусмотренные частью 6 статьи 9 настоящего Федерального закона, </a:t>
            </a:r>
            <a:r>
              <a:rPr lang="ru-RU" b="1" u="sng" dirty="0"/>
              <a:t>заключаются в электронной форме и подписываются усиленной квалифицированной электронной подписью </a:t>
            </a:r>
            <a:r>
              <a:rPr lang="ru-RU" dirty="0"/>
              <a:t>лица, имеющего право действовать от имени соответственно уполномоченного органа, исполнителя услуг, </a:t>
            </a:r>
            <a:r>
              <a:rPr lang="ru-RU" b="1" u="sng" dirty="0"/>
              <a:t>в порядке, установленном </a:t>
            </a:r>
            <a:r>
              <a:rPr lang="ru-RU" dirty="0"/>
              <a:t>Правительством Российской Федерации, </a:t>
            </a:r>
            <a:r>
              <a:rPr lang="ru-RU" b="1" u="sng" dirty="0"/>
              <a:t>высшим исполнительным органом государственной власти субъекта Российской Федерации, местной администрацией муниципального образования</a:t>
            </a:r>
            <a:r>
              <a:rPr lang="ru-RU" dirty="0"/>
              <a:t>.</a:t>
            </a:r>
          </a:p>
          <a:p>
            <a:pPr lvl="1"/>
            <a:r>
              <a:rPr lang="ru-RU" dirty="0"/>
              <a:t>Необходимый документ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88689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3298B30-48DA-652D-C0C2-B87EAA02BC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33322"/>
            <a:ext cx="10364451" cy="538951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Ст. 22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01C56DA-6656-3D96-DF9A-929BB1139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643" y="1053296"/>
            <a:ext cx="11713580" cy="5660019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4. Предоставление субсидии в целях оплаты соглашения о финансовом обеспечении (возмещении) затрат, связанных с оказанием государственных (муниципальных) услуг в социальной сфере в соответствии с социальным сертификатом, осуществляется в размере, соответствующем объему финансового обеспечения государственного (муниципального) социального заказа, определенному в соответствии с частью 9 статьи 7 настоящего Федерального закона. В случае обращения исполнителя услуг в уполномоченный орган в целях заключения соглашения, предусмотренного настоящей частью:</a:t>
            </a:r>
          </a:p>
          <a:p>
            <a:r>
              <a:rPr lang="ru-RU" dirty="0"/>
              <a:t>1) </a:t>
            </a:r>
            <a:r>
              <a:rPr lang="ru-RU" b="1" u="sng" dirty="0"/>
              <a:t>до начала оказания государственных (муниципальных) услуг </a:t>
            </a:r>
            <a:r>
              <a:rPr lang="ru-RU" dirty="0"/>
              <a:t>в социальной сфере в соответствии с социальным сертификатом </a:t>
            </a:r>
            <a:r>
              <a:rPr lang="ru-RU" b="1" u="sng" dirty="0"/>
              <a:t>или в процессе оказания таких услуг перечисление субсидии </a:t>
            </a:r>
            <a:r>
              <a:rPr lang="ru-RU" dirty="0"/>
              <a:t>в целях оплаты указанного соглашения </a:t>
            </a:r>
            <a:r>
              <a:rPr lang="ru-RU" b="1" u="sng" dirty="0"/>
              <a:t>осуществляется в порядке финансового обеспечения затрат</a:t>
            </a:r>
            <a:r>
              <a:rPr lang="ru-RU" dirty="0"/>
              <a:t>;</a:t>
            </a:r>
          </a:p>
          <a:p>
            <a:r>
              <a:rPr lang="ru-RU" dirty="0"/>
              <a:t>2</a:t>
            </a:r>
            <a:r>
              <a:rPr lang="ru-RU" b="1" u="sng" dirty="0"/>
              <a:t>) после оказания государственных (муниципальных) услуг </a:t>
            </a:r>
            <a:r>
              <a:rPr lang="ru-RU" dirty="0"/>
              <a:t>в социальной сфере в соответствии с социальным сертификатом </a:t>
            </a:r>
            <a:r>
              <a:rPr lang="ru-RU" b="1" u="sng" dirty="0"/>
              <a:t>перечисление субсидии </a:t>
            </a:r>
            <a:r>
              <a:rPr lang="ru-RU" dirty="0"/>
              <a:t>в целях оплаты указанного соглашения </a:t>
            </a:r>
            <a:r>
              <a:rPr lang="ru-RU" b="1" u="sng" dirty="0"/>
              <a:t>осуществляется в порядке возмещения затрат</a:t>
            </a:r>
            <a:r>
              <a:rPr lang="ru-RU" dirty="0"/>
              <a:t>.</a:t>
            </a:r>
          </a:p>
          <a:p>
            <a:r>
              <a:rPr lang="ru-RU" dirty="0"/>
              <a:t>5. Нарушение порядка и сроков оплаты, которые установлены соглашением, заключаемым по результатам отбора исполнителей услуг, влечет за собой </a:t>
            </a:r>
            <a:r>
              <a:rPr lang="ru-RU" b="1" u="sng" dirty="0"/>
              <a:t>начисление на сумму задолженности перед исполнителем услуг процентов за каждый календарный день начиная со дня, следующего за днем начала просрочки оплаты, до дня фактической оплаты</a:t>
            </a:r>
            <a:r>
              <a:rPr lang="ru-RU" dirty="0"/>
              <a:t>, при этом процентная ставка принимается равной ставке рефинансирования Центрального банка Российской Федерации, действовавшей в день начала просрочки.</a:t>
            </a:r>
          </a:p>
        </p:txBody>
      </p:sp>
    </p:spTree>
    <p:extLst>
      <p:ext uri="{BB962C8B-B14F-4D97-AF65-F5344CB8AC3E}">
        <p14:creationId xmlns:p14="http://schemas.microsoft.com/office/powerpoint/2010/main" val="35703304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AD3197E-D6B8-C44A-6B6A-A5C3547F3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06001"/>
            <a:ext cx="10364451" cy="608399"/>
          </a:xfrm>
        </p:spPr>
        <p:txBody>
          <a:bodyPr/>
          <a:lstStyle/>
          <a:p>
            <a:r>
              <a:rPr lang="ru-RU" dirty="0">
                <a:solidFill>
                  <a:srgbClr val="002060"/>
                </a:solidFill>
              </a:rPr>
              <a:t>Ст. 25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5011CF3-D4B3-DF66-60EF-FB0B5C9958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494" y="1006997"/>
            <a:ext cx="11725154" cy="5509549"/>
          </a:xfrm>
        </p:spPr>
        <p:txBody>
          <a:bodyPr>
            <a:normAutofit/>
          </a:bodyPr>
          <a:lstStyle/>
          <a:p>
            <a:r>
              <a:rPr lang="ru-RU" dirty="0"/>
              <a:t>1. </a:t>
            </a:r>
            <a:r>
              <a:rPr lang="ru-RU" b="1" u="sng" dirty="0"/>
              <a:t>Информация о соглашениях</a:t>
            </a:r>
            <a:r>
              <a:rPr lang="ru-RU" dirty="0"/>
              <a:t>, заключаемых по результатам отбора исполнителей услуг, </a:t>
            </a:r>
            <a:r>
              <a:rPr lang="ru-RU" b="1" u="sng" dirty="0"/>
              <a:t>включается в реестр соглашений </a:t>
            </a:r>
            <a:r>
              <a:rPr lang="ru-RU" dirty="0"/>
              <a:t>о предоставлении из соответствующего бюджета бюджетной системы Российской Федерации субсидий (далее - реестр соглашений).</a:t>
            </a:r>
          </a:p>
          <a:p>
            <a:r>
              <a:rPr lang="ru-RU" dirty="0"/>
              <a:t>2. Порядок формирования, ведения и размещения реестра соглашений, в том числе включаемые в него информация и документы, сроки размещения таких информации и документов в реестре соглашений и орган, уполномоченный на ведение реестра соглашений, устанавливаются Правительством Российской Федерации.</a:t>
            </a:r>
          </a:p>
          <a:p>
            <a:pPr lvl="1"/>
            <a:r>
              <a:rPr lang="ru-RU" dirty="0"/>
              <a:t>Постановление Правительства РФ от 01.02.2021 N 97 "Об утверждении Правил формирования, ведения и размещения реестра соглашений о предоставлении из соответствующего бюджета бюджетной системы Российской Федерации субсидий"</a:t>
            </a:r>
          </a:p>
        </p:txBody>
      </p:sp>
    </p:spTree>
    <p:extLst>
      <p:ext uri="{BB962C8B-B14F-4D97-AF65-F5344CB8AC3E}">
        <p14:creationId xmlns:p14="http://schemas.microsoft.com/office/powerpoint/2010/main" val="9878288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6DDDC7A-B7B0-96FA-D88F-E3E80618A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248127"/>
            <a:ext cx="10364451" cy="457929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</a:rPr>
              <a:t>Новый вид субсидии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900BC6-B16F-250C-4150-755A636AD3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688" y="1018572"/>
            <a:ext cx="11435787" cy="5486399"/>
          </a:xfrm>
        </p:spPr>
        <p:txBody>
          <a:bodyPr>
            <a:normAutofit/>
          </a:bodyPr>
          <a:lstStyle/>
          <a:p>
            <a:r>
              <a:rPr lang="ru-RU" dirty="0"/>
              <a:t>БК РФ Статья 78.4. Предоставление субсидий в целях финансового обеспечения исполнения государственного (муниципального) социального заказа на оказание государственных (муниципальных) услуг в социальной сфере</a:t>
            </a:r>
          </a:p>
          <a:p>
            <a:r>
              <a:rPr lang="ru-RU" dirty="0"/>
              <a:t>Определение субсидий, требования к порядку предоставления, к соглашениям </a:t>
            </a:r>
          </a:p>
          <a:p>
            <a:r>
              <a:rPr lang="ru-RU" dirty="0"/>
              <a:t>В ст. 78.1 изменение: после слов "государственного (муниципального) задания," дополнить словами "в том числе в рамках исполнения государственного (муниципального) социального заказа на оказание государственных (муниципальных) услуг в социальной сфере,«</a:t>
            </a:r>
          </a:p>
          <a:p>
            <a:pPr lvl="1"/>
            <a:r>
              <a:rPr lang="ru-RU" dirty="0"/>
              <a:t>Предоставление субсидий (кроме субсидий на осуществление капитальных вложений в объекты капитального строительства государственной (муниципальной) собственности или приобретение объектов недвижимого имущества в государственную (муниципальную) собственность) некоммерческим организациям, не являющимся казенными учреждениями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7454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9EDF7A4-7697-E516-6A31-92C384BE1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Где посмотреть типовые документы?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F419EF-0DFB-D6AE-2E48-169E171B7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https://minfin.gov.ru/ru/perfomance/budget/social_tools/social_order/general</a:t>
            </a:r>
            <a:endParaRPr lang="ru-RU" dirty="0"/>
          </a:p>
          <a:p>
            <a:endParaRPr lang="ru-RU" dirty="0"/>
          </a:p>
          <a:p>
            <a:r>
              <a:rPr lang="ru-RU" dirty="0"/>
              <a:t>Модельные акты по услугам дополнительного образования – будут доведены позднее </a:t>
            </a:r>
          </a:p>
          <a:p>
            <a:r>
              <a:rPr lang="ru-RU" dirty="0"/>
              <a:t>Ожидаются разъяснения федеральных министерств </a:t>
            </a:r>
          </a:p>
        </p:txBody>
      </p:sp>
    </p:spTree>
    <p:extLst>
      <p:ext uri="{BB962C8B-B14F-4D97-AF65-F5344CB8AC3E}">
        <p14:creationId xmlns:p14="http://schemas.microsoft.com/office/powerpoint/2010/main" val="20486609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DB08085-75DC-D745-6CE4-5BE51DFA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520861"/>
            <a:ext cx="10364452" cy="5270339"/>
          </a:xfrm>
        </p:spPr>
        <p:txBody>
          <a:bodyPr>
            <a:normAutofit/>
          </a:bodyPr>
          <a:lstStyle/>
          <a:p>
            <a:r>
              <a:rPr lang="ru-RU" dirty="0"/>
              <a:t>2.1. В дополнение к направлениям деятельности, указанным в части 2 настоящей статьи, положения настоящего Федерального закона при формировании государственного (муниципального) социального заказа на 2023 - 2024 годы применяются по следующим направлениям деятельности:</a:t>
            </a:r>
          </a:p>
          <a:p>
            <a:pPr lvl="1"/>
            <a:r>
              <a:rPr lang="ru-RU" dirty="0"/>
              <a:t>В части два – изначально применялись с момента принятия закона</a:t>
            </a:r>
          </a:p>
          <a:p>
            <a:r>
              <a:rPr lang="ru-RU" dirty="0"/>
              <a:t>…</a:t>
            </a:r>
          </a:p>
          <a:p>
            <a:r>
              <a:rPr lang="ru-RU" dirty="0"/>
              <a:t>3) реализация </a:t>
            </a:r>
            <a:r>
              <a:rPr lang="ru-RU" b="1" u="sng" dirty="0"/>
              <a:t>дополнительных образовательных программ </a:t>
            </a:r>
            <a:r>
              <a:rPr lang="ru-RU" dirty="0"/>
              <a:t>(за исключением дополнительных предпрофессиональных программ в области искусств).</a:t>
            </a:r>
          </a:p>
          <a:p>
            <a:pPr lvl="1"/>
            <a:r>
              <a:rPr lang="ru-RU" dirty="0" err="1"/>
              <a:t>Доп.образовательные</a:t>
            </a:r>
            <a:r>
              <a:rPr lang="ru-RU" dirty="0"/>
              <a:t> программы = общеразвивающие + предпрофессиональные, кроме в области искусств </a:t>
            </a:r>
          </a:p>
          <a:p>
            <a:r>
              <a:rPr lang="ru-RU" dirty="0"/>
              <a:t>(часть 2.1 введена Федеральным законом от 28.12.2022 N 568-ФЗ)</a:t>
            </a:r>
          </a:p>
        </p:txBody>
      </p:sp>
    </p:spTree>
    <p:extLst>
      <p:ext uri="{BB962C8B-B14F-4D97-AF65-F5344CB8AC3E}">
        <p14:creationId xmlns:p14="http://schemas.microsoft.com/office/powerpoint/2010/main" val="356291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71BB3EB-D87D-87AF-E483-1882213C6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4" y="694481"/>
            <a:ext cx="10996575" cy="5096719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2.2. Положения настоящего Федерального закона в дополнение к субъектам Российской Федерации, определенным в соответствии с частью 1 настоящей статьи, </a:t>
            </a:r>
            <a:r>
              <a:rPr lang="ru-RU" b="1" u="sng" dirty="0"/>
              <a:t>применяются в субъектах Российской Федерации, в которых осуществляется внедрение Целевой модели развития региональных систем дополнительного образования детей</a:t>
            </a:r>
            <a:r>
              <a:rPr lang="ru-RU" dirty="0"/>
              <a:t>, утвержденной федеральным органом исполнительной власти, осуществляющим функции по выработке и реализации государственной политики и нормативно-правовому регулированию в сфере общего образования, с 1 января 2023 года и действуют до 1 января 2025 года в отношении государственного (муниципального) социального заказа на 2023 - 2024 годы на реализацию дополнительных общеразвивающих программ для детей.</a:t>
            </a:r>
          </a:p>
          <a:p>
            <a:pPr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(часть 2.2 введена Федеральным законом от 28.12.2022 N 568-ФЗ)</a:t>
            </a:r>
          </a:p>
          <a:p>
            <a:pPr lvl="1" algn="just"/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План: целевая модель к концу года будет внедрена </a:t>
            </a:r>
            <a:r>
              <a:rPr lang="ru-RU" b="1" u="sng" dirty="0">
                <a:solidFill>
                  <a:schemeClr val="accent1">
                    <a:lumMod val="75000"/>
                  </a:schemeClr>
                </a:solidFill>
              </a:rPr>
              <a:t>во всех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регионах </a:t>
            </a:r>
          </a:p>
        </p:txBody>
      </p:sp>
    </p:spTree>
    <p:extLst>
      <p:ext uri="{BB962C8B-B14F-4D97-AF65-F5344CB8AC3E}">
        <p14:creationId xmlns:p14="http://schemas.microsoft.com/office/powerpoint/2010/main" val="220544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D8DFBC0-FA24-6750-5DB5-422141814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24146"/>
          </a:xfrm>
        </p:spPr>
        <p:txBody>
          <a:bodyPr/>
          <a:lstStyle/>
          <a:p>
            <a:r>
              <a:rPr lang="ru-RU" dirty="0"/>
              <a:t>568-ФЗ о сроках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39061B-FBF4-9419-9A3D-6344C9EDD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342665"/>
            <a:ext cx="10364452" cy="5150732"/>
          </a:xfrm>
        </p:spPr>
        <p:txBody>
          <a:bodyPr>
            <a:normAutofit/>
          </a:bodyPr>
          <a:lstStyle/>
          <a:p>
            <a:r>
              <a:rPr lang="ru-RU" dirty="0"/>
              <a:t>Установить, что положения части 11 статьи 6 Федерального закона от 13 июля 2020 года N 189-ФЗ "О государственном (муниципальном) социальном заказе на оказание государственных (муниципальных) услуг в социальной сфере" </a:t>
            </a:r>
            <a:r>
              <a:rPr lang="ru-RU" dirty="0" smtClean="0"/>
              <a:t>Устанавливают</a:t>
            </a:r>
            <a:r>
              <a:rPr lang="ru-RU" dirty="0"/>
              <a:t>, что </a:t>
            </a:r>
            <a:r>
              <a:rPr lang="ru-RU" dirty="0" err="1"/>
              <a:t>соцзаказ</a:t>
            </a:r>
            <a:r>
              <a:rPr lang="ru-RU" dirty="0"/>
              <a:t> утверждается до начала финансового </a:t>
            </a:r>
            <a:r>
              <a:rPr lang="ru-RU" dirty="0" smtClean="0"/>
              <a:t>года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не применяются при формировании государственного (муниципального) </a:t>
            </a:r>
            <a:r>
              <a:rPr lang="ru-RU" b="1" u="sng" dirty="0"/>
              <a:t>социального заказа на реализацию дополнительных общеразвивающих программ для детей на 2023 - 2024 годы</a:t>
            </a:r>
            <a:r>
              <a:rPr lang="ru-RU" dirty="0"/>
              <a:t>. </a:t>
            </a:r>
            <a:r>
              <a:rPr lang="ru-RU" b="1" u="sng" dirty="0"/>
              <a:t>Утверждение указанного государственного (муниципального) социального заказа осуществляется в срок до </a:t>
            </a:r>
            <a:r>
              <a:rPr lang="ru-RU" b="1" u="sng" dirty="0">
                <a:highlight>
                  <a:srgbClr val="FFFF00"/>
                </a:highlight>
              </a:rPr>
              <a:t>1 марта 2023 года</a:t>
            </a:r>
            <a:r>
              <a:rPr lang="ru-RU" b="1" u="sng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13964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B1169D8-058E-9EF8-E5EC-1EF157FE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82852"/>
            <a:ext cx="10364451" cy="770445"/>
          </a:xfrm>
        </p:spPr>
        <p:txBody>
          <a:bodyPr/>
          <a:lstStyle/>
          <a:p>
            <a:r>
              <a:rPr lang="ru-RU" dirty="0"/>
              <a:t>189-ФЗ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26850AF-0A99-0270-2F6C-F1A5244272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75" y="1053297"/>
            <a:ext cx="10364452" cy="5578997"/>
          </a:xfrm>
        </p:spPr>
        <p:txBody>
          <a:bodyPr>
            <a:normAutofit/>
          </a:bodyPr>
          <a:lstStyle/>
          <a:p>
            <a:r>
              <a:rPr lang="ru-RU" b="1" u="sng" dirty="0"/>
              <a:t>Порядок, условия и сроки применения положений статьи 8 настоящего Федерального закона определяются решениями соответствующих органов государственной власти </a:t>
            </a:r>
            <a:r>
              <a:rPr lang="ru-RU" dirty="0"/>
              <a:t>(органов местного самоуправления) </a:t>
            </a:r>
            <a:r>
              <a:rPr lang="ru-RU" b="1" u="sng" dirty="0"/>
              <a:t>об организации оказания государственных (муниципальных) услуг в социальной сфере, принятыми с соблюдением общих требований, установленных Правительством </a:t>
            </a:r>
            <a:r>
              <a:rPr lang="ru-RU" dirty="0"/>
              <a:t>Российской Федерации, </a:t>
            </a:r>
            <a:r>
              <a:rPr lang="ru-RU" b="1" u="sng" dirty="0"/>
              <a:t>а в случае реализации дополнительных общеразвивающих программ для детей - указанными решениями, принимаемыми </a:t>
            </a:r>
            <a:r>
              <a:rPr lang="ru-RU" b="1" u="sng" dirty="0">
                <a:highlight>
                  <a:srgbClr val="FFFF00"/>
                </a:highlight>
              </a:rPr>
              <a:t>по 31 января 2023 года</a:t>
            </a:r>
            <a:r>
              <a:rPr lang="ru-RU" dirty="0"/>
              <a:t>.</a:t>
            </a:r>
          </a:p>
          <a:p>
            <a:r>
              <a:rPr lang="ru-RU" dirty="0"/>
              <a:t>(в ред. Федерального закона от 28.12.2022 N 568-ФЗ)</a:t>
            </a:r>
          </a:p>
        </p:txBody>
      </p:sp>
    </p:spTree>
    <p:extLst>
      <p:ext uri="{BB962C8B-B14F-4D97-AF65-F5344CB8AC3E}">
        <p14:creationId xmlns:p14="http://schemas.microsoft.com/office/powerpoint/2010/main" val="2544808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Arial Narrow"/>
        <a:ea typeface="Arial Narrow"/>
        <a:cs typeface="Arial Narrow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Капля">
  <a:themeElements>
    <a:clrScheme name="Капля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</TotalTime>
  <Words>5143</Words>
  <Application>Microsoft Office PowerPoint</Application>
  <PresentationFormat>Широкоэкранный</PresentationFormat>
  <Paragraphs>206</Paragraphs>
  <Slides>44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44</vt:i4>
      </vt:variant>
    </vt:vector>
  </HeadingPairs>
  <TitlesOfParts>
    <vt:vector size="51" baseType="lpstr">
      <vt:lpstr>Arial</vt:lpstr>
      <vt:lpstr>Arial Narrow</vt:lpstr>
      <vt:lpstr>Helvetica</vt:lpstr>
      <vt:lpstr>Helvetica Light</vt:lpstr>
      <vt:lpstr>Tw Cen MT</vt:lpstr>
      <vt:lpstr>White</vt:lpstr>
      <vt:lpstr>Капля</vt:lpstr>
      <vt:lpstr>Презентация PowerPoint</vt:lpstr>
      <vt:lpstr>Нормативная правовая база</vt:lpstr>
      <vt:lpstr>Ст. 28: о вступлении в силу 189-ФЗ</vt:lpstr>
      <vt:lpstr>Вошел ли регион в работу по соц.заказу?</vt:lpstr>
      <vt:lpstr>Где посмотреть типовые документы?</vt:lpstr>
      <vt:lpstr>Презентация PowerPoint</vt:lpstr>
      <vt:lpstr>Презентация PowerPoint</vt:lpstr>
      <vt:lpstr>568-ФЗ о сроках</vt:lpstr>
      <vt:lpstr>189-ФЗ</vt:lpstr>
      <vt:lpstr>Итого:</vt:lpstr>
      <vt:lpstr>Уровни регулирования</vt:lpstr>
      <vt:lpstr>Что включить в решение о внедрении?</vt:lpstr>
      <vt:lpstr>Письмо Федеральной экспертной группы по Целевой модели ДОД</vt:lpstr>
      <vt:lpstr>Ст. 28</vt:lpstr>
      <vt:lpstr>Отчет о реализации Концепции </vt:lpstr>
      <vt:lpstr>Ст. 28</vt:lpstr>
      <vt:lpstr>Ст. 1</vt:lpstr>
      <vt:lpstr>Мешает ли исключение образовательной услуги из законодательства об образовании?</vt:lpstr>
      <vt:lpstr>Сертификат</vt:lpstr>
      <vt:lpstr>Ст. 5</vt:lpstr>
      <vt:lpstr>Ст. 6 – формирование соц.заказа</vt:lpstr>
      <vt:lpstr>Ч. 5 ст. 6: в данных документах должны определяться:</vt:lpstr>
      <vt:lpstr>Ст. 6 ч. 12</vt:lpstr>
      <vt:lpstr>Ст. 7</vt:lpstr>
      <vt:lpstr>Ст. 7</vt:lpstr>
      <vt:lpstr>Ст. 7</vt:lpstr>
      <vt:lpstr>Ст. 7</vt:lpstr>
      <vt:lpstr>Ст. 7 </vt:lpstr>
      <vt:lpstr>Ст. 8</vt:lpstr>
      <vt:lpstr>Ст. 9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Статья 18. Исполнение государственного (муниципального) социального заказа путем заключения соглашения о финансовом обеспечении выполнения государственного (муниципального) задания</vt:lpstr>
      <vt:lpstr>Статья 19. Исполнение государственного (муниципального) социального заказа путем заключения соглашений по результатам отбора исполнителей услуг</vt:lpstr>
      <vt:lpstr>Статья 20. Особенности исполнения государственного (муниципального) социального заказа путем заключения соглашения о финансовом обеспечении (возмещении) затрат, связанных с оказанием государственных (муниципальных) услуг в социальной сфере в соответствии с социальным сертификатом</vt:lpstr>
      <vt:lpstr>!!! Направления возможного развития (вопрос «до-83 ФЗ» софинансирования)</vt:lpstr>
      <vt:lpstr>Ст. 21</vt:lpstr>
      <vt:lpstr>Ст. 22</vt:lpstr>
      <vt:lpstr>Ст. 25</vt:lpstr>
      <vt:lpstr>Новый вид субсидии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 персонифицированного финансирования к социальному заказу</dc:title>
  <dc:creator>Anna</dc:creator>
  <cp:lastModifiedBy>Пользователь</cp:lastModifiedBy>
  <cp:revision>13</cp:revision>
  <dcterms:created xsi:type="dcterms:W3CDTF">2023-01-19T20:19:51Z</dcterms:created>
  <dcterms:modified xsi:type="dcterms:W3CDTF">2023-03-27T12:07:38Z</dcterms:modified>
</cp:coreProperties>
</file>